
<file path=[Content_Types].xml><?xml version="1.0" encoding="utf-8"?>
<Types xmlns="http://schemas.openxmlformats.org/package/2006/content-types">
  <Default Extension="bin" ContentType="application/vnd.openxmlformats-officedocument.oleObject"/>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38"/>
  </p:notesMasterIdLst>
  <p:sldIdLst>
    <p:sldId id="258" r:id="rId2"/>
    <p:sldId id="268" r:id="rId3"/>
    <p:sldId id="270" r:id="rId4"/>
    <p:sldId id="281" r:id="rId5"/>
    <p:sldId id="271" r:id="rId6"/>
    <p:sldId id="594" r:id="rId7"/>
    <p:sldId id="595" r:id="rId8"/>
    <p:sldId id="596" r:id="rId9"/>
    <p:sldId id="597" r:id="rId10"/>
    <p:sldId id="598" r:id="rId11"/>
    <p:sldId id="272" r:id="rId12"/>
    <p:sldId id="494" r:id="rId13"/>
    <p:sldId id="599" r:id="rId14"/>
    <p:sldId id="600" r:id="rId15"/>
    <p:sldId id="601" r:id="rId16"/>
    <p:sldId id="602" r:id="rId17"/>
    <p:sldId id="603" r:id="rId18"/>
    <p:sldId id="604" r:id="rId19"/>
    <p:sldId id="605" r:id="rId20"/>
    <p:sldId id="606" r:id="rId21"/>
    <p:sldId id="607" r:id="rId22"/>
    <p:sldId id="608" r:id="rId23"/>
    <p:sldId id="609" r:id="rId24"/>
    <p:sldId id="610" r:id="rId25"/>
    <p:sldId id="285" r:id="rId26"/>
    <p:sldId id="612" r:id="rId27"/>
    <p:sldId id="613" r:id="rId28"/>
    <p:sldId id="614" r:id="rId29"/>
    <p:sldId id="615" r:id="rId30"/>
    <p:sldId id="616" r:id="rId31"/>
    <p:sldId id="617" r:id="rId32"/>
    <p:sldId id="618" r:id="rId33"/>
    <p:sldId id="619" r:id="rId34"/>
    <p:sldId id="572" r:id="rId35"/>
    <p:sldId id="562" r:id="rId36"/>
    <p:sldId id="477" r:id="rId37"/>
  </p:sldIdLst>
  <p:sldSz cx="12192000" cy="6858000"/>
  <p:notesSz cx="6858000" cy="9144000"/>
  <p:embeddedFontLst>
    <p:embeddedFont>
      <p:font typeface="Consolas" panose="020B0609020204030204" pitchFamily="49" charset="0"/>
      <p:regular r:id="rId39"/>
      <p:bold r:id="rId40"/>
      <p:italic r:id="rId41"/>
      <p:boldItalic r:id="rId42"/>
    </p:embeddedFont>
    <p:embeddedFont>
      <p:font typeface="Sage Headline Black" panose="02010A03040201060103" pitchFamily="2" charset="0"/>
      <p:bold r:id="rId43"/>
    </p:embeddedFont>
    <p:embeddedFont>
      <p:font typeface="Sage Text" panose="02010503040201060103" pitchFamily="2" charset="0"/>
      <p:regular r:id="rId44"/>
      <p:bold r:id="rId45"/>
      <p:italic r:id="rId46"/>
      <p:boldItalic r:id="rId47"/>
    </p:embeddedFont>
    <p:embeddedFont>
      <p:font typeface="Sage Text Light" panose="02010303040201060103" pitchFamily="2" charset="0"/>
      <p:regular r:id="rId48"/>
      <p:italic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468" userDrawn="1">
          <p15:clr>
            <a:srgbClr val="A4A3A4"/>
          </p15:clr>
        </p15:guide>
        <p15:guide id="2" pos="3840" userDrawn="1">
          <p15:clr>
            <a:srgbClr val="A4A3A4"/>
          </p15:clr>
        </p15:guide>
        <p15:guide id="3" orient="horz" pos="288" userDrawn="1">
          <p15:clr>
            <a:srgbClr val="A4A3A4"/>
          </p15:clr>
        </p15:guide>
        <p15:guide id="4" pos="54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D639"/>
    <a:srgbClr val="006362"/>
    <a:srgbClr val="00A65C"/>
    <a:srgbClr val="000000"/>
    <a:srgbClr val="006234"/>
    <a:srgbClr val="ABABAB"/>
    <a:srgbClr val="001C2D"/>
    <a:srgbClr val="00293F"/>
    <a:srgbClr val="003D3C"/>
    <a:srgbClr val="CC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13" autoAdjust="0"/>
    <p:restoredTop sz="82025" autoAdjust="0"/>
  </p:normalViewPr>
  <p:slideViewPr>
    <p:cSldViewPr snapToGrid="0" snapToObjects="1" showGuides="1">
      <p:cViewPr varScale="1">
        <p:scale>
          <a:sx n="87" d="100"/>
          <a:sy n="87" d="100"/>
        </p:scale>
        <p:origin x="1086" y="78"/>
      </p:cViewPr>
      <p:guideLst>
        <p:guide orient="horz" pos="3468"/>
        <p:guide pos="3840"/>
        <p:guide orient="horz" pos="288"/>
        <p:guide pos="5424"/>
      </p:guideLst>
    </p:cSldViewPr>
  </p:slideViewPr>
  <p:outlineViewPr>
    <p:cViewPr>
      <p:scale>
        <a:sx n="33" d="100"/>
        <a:sy n="33" d="100"/>
      </p:scale>
      <p:origin x="0" y="-19832"/>
    </p:cViewPr>
  </p:outlineViewPr>
  <p:notesTextViewPr>
    <p:cViewPr>
      <p:scale>
        <a:sx n="1" d="1"/>
        <a:sy n="1" d="1"/>
      </p:scale>
      <p:origin x="0" y="0"/>
    </p:cViewPr>
  </p:notesTextViewPr>
  <p:sorterViewPr>
    <p:cViewPr>
      <p:scale>
        <a:sx n="124" d="100"/>
        <a:sy n="124" d="100"/>
      </p:scale>
      <p:origin x="0" y="0"/>
    </p:cViewPr>
  </p:sorterViewPr>
  <p:notesViewPr>
    <p:cSldViewPr snapToGrid="0" snapToObjects="1">
      <p:cViewPr varScale="1">
        <p:scale>
          <a:sx n="85" d="100"/>
          <a:sy n="85" d="100"/>
        </p:scale>
        <p:origin x="388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s>
</file>

<file path=ppt/media/hdphoto1.wdp>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wm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0ECC91-7099-9546-9775-79C77D0DA930}" type="datetimeFigureOut">
              <a:rPr lang="en-US" smtClean="0"/>
              <a:t>9/9/2022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B92A93-8262-254D-8F5A-CE19795D22F6}" type="slidenum">
              <a:rPr lang="en-US" smtClean="0"/>
              <a:t>‹#›</a:t>
            </a:fld>
            <a:endParaRPr lang="en-US"/>
          </a:p>
        </p:txBody>
      </p:sp>
    </p:spTree>
    <p:extLst>
      <p:ext uri="{BB962C8B-B14F-4D97-AF65-F5344CB8AC3E}">
        <p14:creationId xmlns:p14="http://schemas.microsoft.com/office/powerpoint/2010/main" val="2662240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Sage 300 Technical Session which will cover information and topics after the basics presentation.</a:t>
            </a:r>
          </a:p>
          <a:p>
            <a:endParaRPr lang="en-US" dirty="0"/>
          </a:p>
          <a:p>
            <a:r>
              <a:rPr lang="en-US" dirty="0"/>
              <a:t>I am John Thomas, also known as JT, and I’m the Architect on the Sage 300 product.</a:t>
            </a:r>
          </a:p>
          <a:p>
            <a:endParaRPr lang="en-US" dirty="0"/>
          </a:p>
          <a:p>
            <a:endParaRPr lang="en-US" dirty="0"/>
          </a:p>
          <a:p>
            <a:r>
              <a:rPr lang="en-US" dirty="0"/>
              <a:t>Let’s get started.</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a:t>
            </a:fld>
            <a:endParaRPr lang="en-US"/>
          </a:p>
        </p:txBody>
      </p:sp>
    </p:spTree>
    <p:extLst>
      <p:ext uri="{BB962C8B-B14F-4D97-AF65-F5344CB8AC3E}">
        <p14:creationId xmlns:p14="http://schemas.microsoft.com/office/powerpoint/2010/main" val="6116331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27</a:t>
            </a:fld>
            <a:endParaRPr lang="en-US"/>
          </a:p>
        </p:txBody>
      </p:sp>
    </p:spTree>
    <p:extLst>
      <p:ext uri="{BB962C8B-B14F-4D97-AF65-F5344CB8AC3E}">
        <p14:creationId xmlns:p14="http://schemas.microsoft.com/office/powerpoint/2010/main" val="35804226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28</a:t>
            </a:fld>
            <a:endParaRPr lang="en-US"/>
          </a:p>
        </p:txBody>
      </p:sp>
    </p:spTree>
    <p:extLst>
      <p:ext uri="{BB962C8B-B14F-4D97-AF65-F5344CB8AC3E}">
        <p14:creationId xmlns:p14="http://schemas.microsoft.com/office/powerpoint/2010/main" val="1688936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29</a:t>
            </a:fld>
            <a:endParaRPr lang="en-US"/>
          </a:p>
        </p:txBody>
      </p:sp>
    </p:spTree>
    <p:extLst>
      <p:ext uri="{BB962C8B-B14F-4D97-AF65-F5344CB8AC3E}">
        <p14:creationId xmlns:p14="http://schemas.microsoft.com/office/powerpoint/2010/main" val="17028672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30</a:t>
            </a:fld>
            <a:endParaRPr lang="en-US"/>
          </a:p>
        </p:txBody>
      </p:sp>
    </p:spTree>
    <p:extLst>
      <p:ext uri="{BB962C8B-B14F-4D97-AF65-F5344CB8AC3E}">
        <p14:creationId xmlns:p14="http://schemas.microsoft.com/office/powerpoint/2010/main" val="3588260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31</a:t>
            </a:fld>
            <a:endParaRPr lang="en-US"/>
          </a:p>
        </p:txBody>
      </p:sp>
    </p:spTree>
    <p:extLst>
      <p:ext uri="{BB962C8B-B14F-4D97-AF65-F5344CB8AC3E}">
        <p14:creationId xmlns:p14="http://schemas.microsoft.com/office/powerpoint/2010/main" val="33691924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32</a:t>
            </a:fld>
            <a:endParaRPr lang="en-US"/>
          </a:p>
        </p:txBody>
      </p:sp>
    </p:spTree>
    <p:extLst>
      <p:ext uri="{BB962C8B-B14F-4D97-AF65-F5344CB8AC3E}">
        <p14:creationId xmlns:p14="http://schemas.microsoft.com/office/powerpoint/2010/main" val="40957488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33</a:t>
            </a:fld>
            <a:endParaRPr lang="en-US"/>
          </a:p>
        </p:txBody>
      </p:sp>
    </p:spTree>
    <p:extLst>
      <p:ext uri="{BB962C8B-B14F-4D97-AF65-F5344CB8AC3E}">
        <p14:creationId xmlns:p14="http://schemas.microsoft.com/office/powerpoint/2010/main" val="11580409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discussing the API and SDK, we’ll look at what composes the API and the content of the SDK. We’ll cover the benefits in </a:t>
            </a:r>
            <a:r>
              <a:rPr lang="en-US" b="1" dirty="0"/>
              <a:t>leveraging</a:t>
            </a:r>
            <a:r>
              <a:rPr lang="en-US" dirty="0"/>
              <a:t> the API and the </a:t>
            </a:r>
            <a:r>
              <a:rPr lang="en-US" b="1" dirty="0"/>
              <a:t>benefits</a:t>
            </a:r>
            <a:r>
              <a:rPr lang="en-US" dirty="0"/>
              <a:t> in using the SDK. I hope to show how using these two resources can accelerate development.</a:t>
            </a:r>
          </a:p>
          <a:p>
            <a:endParaRPr lang="en-US" dirty="0"/>
          </a:p>
          <a:p>
            <a:r>
              <a:rPr lang="en-US" dirty="0"/>
              <a:t>One point that I want to stress before we begin is that we do not distinguish between an internal and an external developer. And, by an external developer, I am referring to development partners and ISVs. We want external developers to have the same experience and opportunities as internal or Sage developers. Of course, there will be some differences like direct access to the framework, but internal developers use the SDK and API too, and our QA folks reply on the API as well to validate data. Therefore, the API and SDK are valuable tools for all Sage 300 developers.</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34</a:t>
            </a:fld>
            <a:endParaRPr lang="en-US"/>
          </a:p>
        </p:txBody>
      </p:sp>
    </p:spTree>
    <p:extLst>
      <p:ext uri="{BB962C8B-B14F-4D97-AF65-F5344CB8AC3E}">
        <p14:creationId xmlns:p14="http://schemas.microsoft.com/office/powerpoint/2010/main" val="23672530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discussing the API and SDK, we’ll look at what composes the API and the content of the SDK. We’ll cover the benefits in </a:t>
            </a:r>
            <a:r>
              <a:rPr lang="en-US" b="1" dirty="0"/>
              <a:t>leveraging</a:t>
            </a:r>
            <a:r>
              <a:rPr lang="en-US" dirty="0"/>
              <a:t> the API and the </a:t>
            </a:r>
            <a:r>
              <a:rPr lang="en-US" b="1" dirty="0"/>
              <a:t>benefits</a:t>
            </a:r>
            <a:r>
              <a:rPr lang="en-US" dirty="0"/>
              <a:t> in using the SDK. I hope to show how using these two resources can accelerate development.</a:t>
            </a:r>
          </a:p>
          <a:p>
            <a:endParaRPr lang="en-US" dirty="0"/>
          </a:p>
          <a:p>
            <a:r>
              <a:rPr lang="en-US" dirty="0"/>
              <a:t>One point that I want to stress before we begin is that we do not distinguish between an internal and an external developer. And, by an external developer, I am referring to development partners and ISVs. We want external developers to have the same experience and opportunities as internal or Sage developers. Of course, there will be some differences like direct access to the framework, but internal developers use the SDK and API too, and our QA folks reply on the API as well to validate data. Therefore, the API and SDK are valuable tools for all Sage 300 developers.</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35</a:t>
            </a:fld>
            <a:endParaRPr lang="en-US"/>
          </a:p>
        </p:txBody>
      </p:sp>
    </p:spTree>
    <p:extLst>
      <p:ext uri="{BB962C8B-B14F-4D97-AF65-F5344CB8AC3E}">
        <p14:creationId xmlns:p14="http://schemas.microsoft.com/office/powerpoint/2010/main" val="2855249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excited to bring you this session on After the Basics.</a:t>
            </a:r>
          </a:p>
          <a:p>
            <a:endParaRPr lang="en-US" dirty="0"/>
          </a:p>
          <a:p>
            <a:r>
              <a:rPr lang="en-US" dirty="0"/>
              <a:t>You are familiar with the basics of the Web API and the Web SDK. This session will quickly review The Basics session, present what’s new in the Sage 300 application from a technical perspective, what’s new in our 2023 release of the Web SDK, review and highlight some upcoming changes to the Web API and Web SDK, share some relevant information on tips, tricks, and how </a:t>
            </a:r>
            <a:r>
              <a:rPr lang="en-US" dirty="0" err="1"/>
              <a:t>to’s</a:t>
            </a:r>
            <a:r>
              <a:rPr lang="en-US" dirty="0"/>
              <a:t> in the code, present our new Declarative Report Framework for simple reports, and finally end the session with a roundtable discussion where we can have an open discussion on what’s on your mind regarding the API and the SDK.</a:t>
            </a:r>
          </a:p>
          <a:p>
            <a:endParaRPr lang="en-US" dirty="0"/>
          </a:p>
          <a:p>
            <a:r>
              <a:rPr lang="en-US" dirty="0"/>
              <a:t>And questions, suggestions and feedback are valuable for delivering an API and an SDK that meets as many needs, and requirements of the developer community as possible. So, please let your voice be heard!</a:t>
            </a:r>
          </a:p>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2</a:t>
            </a:fld>
            <a:endParaRPr lang="en-US"/>
          </a:p>
        </p:txBody>
      </p:sp>
    </p:spTree>
    <p:extLst>
      <p:ext uri="{BB962C8B-B14F-4D97-AF65-F5344CB8AC3E}">
        <p14:creationId xmlns:p14="http://schemas.microsoft.com/office/powerpoint/2010/main" val="11554971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4</a:t>
            </a:fld>
            <a:endParaRPr lang="en-US"/>
          </a:p>
        </p:txBody>
      </p:sp>
    </p:spTree>
    <p:extLst>
      <p:ext uri="{BB962C8B-B14F-4D97-AF65-F5344CB8AC3E}">
        <p14:creationId xmlns:p14="http://schemas.microsoft.com/office/powerpoint/2010/main" val="1274776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6</a:t>
            </a:fld>
            <a:endParaRPr lang="en-US"/>
          </a:p>
        </p:txBody>
      </p:sp>
    </p:spTree>
    <p:extLst>
      <p:ext uri="{BB962C8B-B14F-4D97-AF65-F5344CB8AC3E}">
        <p14:creationId xmlns:p14="http://schemas.microsoft.com/office/powerpoint/2010/main" val="35801656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7</a:t>
            </a:fld>
            <a:endParaRPr lang="en-US"/>
          </a:p>
        </p:txBody>
      </p:sp>
    </p:spTree>
    <p:extLst>
      <p:ext uri="{BB962C8B-B14F-4D97-AF65-F5344CB8AC3E}">
        <p14:creationId xmlns:p14="http://schemas.microsoft.com/office/powerpoint/2010/main" val="23370857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8</a:t>
            </a:fld>
            <a:endParaRPr lang="en-US"/>
          </a:p>
        </p:txBody>
      </p:sp>
    </p:spTree>
    <p:extLst>
      <p:ext uri="{BB962C8B-B14F-4D97-AF65-F5344CB8AC3E}">
        <p14:creationId xmlns:p14="http://schemas.microsoft.com/office/powerpoint/2010/main" val="4132457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9</a:t>
            </a:fld>
            <a:endParaRPr lang="en-US"/>
          </a:p>
        </p:txBody>
      </p:sp>
    </p:spTree>
    <p:extLst>
      <p:ext uri="{BB962C8B-B14F-4D97-AF65-F5344CB8AC3E}">
        <p14:creationId xmlns:p14="http://schemas.microsoft.com/office/powerpoint/2010/main" val="27715669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10</a:t>
            </a:fld>
            <a:endParaRPr lang="en-US"/>
          </a:p>
        </p:txBody>
      </p:sp>
    </p:spTree>
    <p:extLst>
      <p:ext uri="{BB962C8B-B14F-4D97-AF65-F5344CB8AC3E}">
        <p14:creationId xmlns:p14="http://schemas.microsoft.com/office/powerpoint/2010/main" val="20854262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26</a:t>
            </a:fld>
            <a:endParaRPr lang="en-US"/>
          </a:p>
        </p:txBody>
      </p:sp>
    </p:spTree>
    <p:extLst>
      <p:ext uri="{BB962C8B-B14F-4D97-AF65-F5344CB8AC3E}">
        <p14:creationId xmlns:p14="http://schemas.microsoft.com/office/powerpoint/2010/main" val="23958833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ingle photo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DBF7A-0630-3046-AB0B-AA90798E5CF5}"/>
              </a:ext>
            </a:extLst>
          </p:cNvPr>
          <p:cNvSpPr>
            <a:spLocks noGrp="1"/>
          </p:cNvSpPr>
          <p:nvPr>
            <p:ph type="ctrTitle" hasCustomPrompt="1"/>
          </p:nvPr>
        </p:nvSpPr>
        <p:spPr>
          <a:xfrm>
            <a:off x="420624" y="309832"/>
            <a:ext cx="5522976" cy="594360"/>
          </a:xfrm>
        </p:spPr>
        <p:txBody>
          <a:bodyPr anchor="t" anchorCtr="0">
            <a:no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007210F8-5BCD-D840-882A-065B74A9C8A6}"/>
              </a:ext>
            </a:extLst>
          </p:cNvPr>
          <p:cNvSpPr>
            <a:spLocks noGrp="1"/>
          </p:cNvSpPr>
          <p:nvPr>
            <p:ph type="subTitle" idx="1" hasCustomPrompt="1"/>
          </p:nvPr>
        </p:nvSpPr>
        <p:spPr>
          <a:xfrm>
            <a:off x="420623" y="2258568"/>
            <a:ext cx="3820451" cy="1243584"/>
          </a:xfrm>
        </p:spPr>
        <p:txBody>
          <a:bodyPr lIns="0" rIns="0" bIns="0">
            <a:noAutofit/>
          </a:bodyPr>
          <a:lstStyle>
            <a:lvl1pPr marL="0" indent="0" algn="l">
              <a:buNone/>
              <a:defRPr sz="1600" b="1">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Picture Placeholder 9">
            <a:extLst>
              <a:ext uri="{FF2B5EF4-FFF2-40B4-BE49-F238E27FC236}">
                <a16:creationId xmlns:a16="http://schemas.microsoft.com/office/drawing/2014/main" id="{DE10C209-2232-EC46-8B57-AF4A25DD5CA4}"/>
              </a:ext>
            </a:extLst>
          </p:cNvPr>
          <p:cNvSpPr>
            <a:spLocks noGrp="1"/>
          </p:cNvSpPr>
          <p:nvPr>
            <p:ph type="pic" sz="quarter" idx="13"/>
          </p:nvPr>
        </p:nvSpPr>
        <p:spPr>
          <a:xfrm>
            <a:off x="6254749" y="0"/>
            <a:ext cx="5963085" cy="6858008"/>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10421"/>
              <a:gd name="connsiteY0" fmla="*/ 12 h 6848787"/>
              <a:gd name="connsiteX1" fmla="*/ 6002058 w 6010421"/>
              <a:gd name="connsiteY1" fmla="*/ 625251 h 6848787"/>
              <a:gd name="connsiteX2" fmla="*/ 6003938 w 6010421"/>
              <a:gd name="connsiteY2" fmla="*/ 6848787 h 6848787"/>
              <a:gd name="connsiteX3" fmla="*/ 1391658 w 6010421"/>
              <a:gd name="connsiteY3" fmla="*/ 6848787 h 6848787"/>
              <a:gd name="connsiteX4" fmla="*/ 4483 w 6010421"/>
              <a:gd name="connsiteY4" fmla="*/ 5213962 h 6848787"/>
              <a:gd name="connsiteX5" fmla="*/ 1308 w 6010421"/>
              <a:gd name="connsiteY5" fmla="*/ 12 h 6848787"/>
              <a:gd name="connsiteX0" fmla="*/ 1308 w 6009381"/>
              <a:gd name="connsiteY0" fmla="*/ 3411 h 6852186"/>
              <a:gd name="connsiteX1" fmla="*/ 5998874 w 6009381"/>
              <a:gd name="connsiteY1" fmla="*/ 0 h 6852186"/>
              <a:gd name="connsiteX2" fmla="*/ 6003938 w 6009381"/>
              <a:gd name="connsiteY2" fmla="*/ 6852186 h 6852186"/>
              <a:gd name="connsiteX3" fmla="*/ 1391658 w 6009381"/>
              <a:gd name="connsiteY3" fmla="*/ 6852186 h 6852186"/>
              <a:gd name="connsiteX4" fmla="*/ 4483 w 6009381"/>
              <a:gd name="connsiteY4" fmla="*/ 5217361 h 6852186"/>
              <a:gd name="connsiteX5" fmla="*/ 1308 w 6009381"/>
              <a:gd name="connsiteY5" fmla="*/ 3411 h 6852186"/>
              <a:gd name="connsiteX0" fmla="*/ 1308 w 6009381"/>
              <a:gd name="connsiteY0" fmla="*/ 3411 h 6852252"/>
              <a:gd name="connsiteX1" fmla="*/ 5998874 w 6009381"/>
              <a:gd name="connsiteY1" fmla="*/ 0 h 6852252"/>
              <a:gd name="connsiteX2" fmla="*/ 6003938 w 6009381"/>
              <a:gd name="connsiteY2" fmla="*/ 6852186 h 6852252"/>
              <a:gd name="connsiteX3" fmla="*/ 1391658 w 6009381"/>
              <a:gd name="connsiteY3" fmla="*/ 6852186 h 6852252"/>
              <a:gd name="connsiteX4" fmla="*/ 4483 w 6009381"/>
              <a:gd name="connsiteY4" fmla="*/ 5217361 h 6852252"/>
              <a:gd name="connsiteX5" fmla="*/ 1308 w 6009381"/>
              <a:gd name="connsiteY5" fmla="*/ 3411 h 6852252"/>
              <a:gd name="connsiteX0" fmla="*/ 1308 w 6009381"/>
              <a:gd name="connsiteY0" fmla="*/ 3411 h 6852194"/>
              <a:gd name="connsiteX1" fmla="*/ 5998874 w 6009381"/>
              <a:gd name="connsiteY1" fmla="*/ 0 h 6852194"/>
              <a:gd name="connsiteX2" fmla="*/ 6003938 w 6009381"/>
              <a:gd name="connsiteY2" fmla="*/ 6852186 h 6852194"/>
              <a:gd name="connsiteX3" fmla="*/ 1391658 w 6009381"/>
              <a:gd name="connsiteY3" fmla="*/ 6852186 h 6852194"/>
              <a:gd name="connsiteX4" fmla="*/ 4483 w 6009381"/>
              <a:gd name="connsiteY4" fmla="*/ 5217361 h 6852194"/>
              <a:gd name="connsiteX5" fmla="*/ 1308 w 6009381"/>
              <a:gd name="connsiteY5" fmla="*/ 3411 h 68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09381" h="6852194">
                <a:moveTo>
                  <a:pt x="1308" y="3411"/>
                </a:moveTo>
                <a:lnTo>
                  <a:pt x="5998874" y="0"/>
                </a:lnTo>
                <a:cubicBezTo>
                  <a:pt x="6006938" y="2835940"/>
                  <a:pt x="6015083" y="3744916"/>
                  <a:pt x="6003938" y="6852186"/>
                </a:cubicBezTo>
                <a:lnTo>
                  <a:pt x="1391658" y="6852186"/>
                </a:lnTo>
                <a:cubicBezTo>
                  <a:pt x="1101070" y="6853923"/>
                  <a:pt x="-62771" y="6593773"/>
                  <a:pt x="4483" y="5217361"/>
                </a:cubicBezTo>
                <a:cubicBezTo>
                  <a:pt x="-759" y="4021924"/>
                  <a:pt x="-809" y="1736103"/>
                  <a:pt x="1308" y="3411"/>
                </a:cubicBezTo>
                <a:close/>
              </a:path>
            </a:pathLst>
          </a:custGeom>
          <a:solidFill>
            <a:srgbClr val="CCCCCC">
              <a:alpha val="72170"/>
            </a:srgbClr>
          </a:solidFill>
        </p:spPr>
        <p:txBody>
          <a:bodyPr vert="horz" lIns="0" tIns="45720" rIns="0" bIns="0" rtlCol="0" anchor="ctr" anchorCtr="0">
            <a:noAutofit/>
          </a:bodyPr>
          <a:lstStyle>
            <a:lvl1pPr marL="0" indent="0" algn="ctr">
              <a:buNone/>
              <a:defRPr lang="en-US" sz="1801" dirty="0">
                <a:solidFill>
                  <a:schemeClr val="tx1"/>
                </a:solidFill>
              </a:defRPr>
            </a:lvl1pPr>
          </a:lstStyle>
          <a:p>
            <a:pPr lvl="0" algn="ctr"/>
            <a:r>
              <a:rPr lang="en-US"/>
              <a:t>Click icon to add picture</a:t>
            </a:r>
            <a:endParaRPr lang="en-US" dirty="0"/>
          </a:p>
        </p:txBody>
      </p:sp>
      <p:pic>
        <p:nvPicPr>
          <p:cNvPr id="8" name="Picture 7">
            <a:extLst>
              <a:ext uri="{FF2B5EF4-FFF2-40B4-BE49-F238E27FC236}">
                <a16:creationId xmlns:a16="http://schemas.microsoft.com/office/drawing/2014/main" id="{97F4CD83-135B-2B44-8A2B-2E62A41A0E23}"/>
              </a:ext>
            </a:extLst>
          </p:cNvPr>
          <p:cNvPicPr>
            <a:picLocks noChangeAspect="1"/>
          </p:cNvPicPr>
          <p:nvPr userDrawn="1"/>
        </p:nvPicPr>
        <p:blipFill>
          <a:blip r:embed="rId2"/>
          <a:srcRect/>
          <a:stretch/>
        </p:blipFill>
        <p:spPr>
          <a:xfrm>
            <a:off x="417698" y="6104446"/>
            <a:ext cx="881063" cy="493204"/>
          </a:xfrm>
          <a:prstGeom prst="rect">
            <a:avLst/>
          </a:prstGeom>
        </p:spPr>
      </p:pic>
    </p:spTree>
    <p:extLst>
      <p:ext uri="{BB962C8B-B14F-4D97-AF65-F5344CB8AC3E}">
        <p14:creationId xmlns:p14="http://schemas.microsoft.com/office/powerpoint/2010/main" val="4152055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1_Chart headline and overview (with bar) layou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09725A-F3D9-8D49-923D-D2FB2D166458}"/>
              </a:ext>
            </a:extLst>
          </p:cNvPr>
          <p:cNvSpPr/>
          <p:nvPr userDrawn="1"/>
        </p:nvSpPr>
        <p:spPr>
          <a:xfrm>
            <a:off x="0" y="6211888"/>
            <a:ext cx="12192000" cy="64611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sz="1050" b="1" i="0" dirty="0">
              <a:solidFill>
                <a:schemeClr val="bg1"/>
              </a:solidFill>
              <a:latin typeface="Sage Text" panose="02010503040201060103" pitchFamily="2" charset="77"/>
            </a:endParaRPr>
          </a:p>
        </p:txBody>
      </p:sp>
      <p:sp>
        <p:nvSpPr>
          <p:cNvPr id="2" name="Title 1">
            <a:extLst>
              <a:ext uri="{FF2B5EF4-FFF2-40B4-BE49-F238E27FC236}">
                <a16:creationId xmlns:a16="http://schemas.microsoft.com/office/drawing/2014/main" id="{3692AD90-1AC3-0448-9612-8BFC6C08D10A}"/>
              </a:ext>
            </a:extLst>
          </p:cNvPr>
          <p:cNvSpPr>
            <a:spLocks noGrp="1"/>
          </p:cNvSpPr>
          <p:nvPr>
            <p:ph type="title" hasCustomPrompt="1"/>
          </p:nvPr>
        </p:nvSpPr>
        <p:spPr>
          <a:xfrm>
            <a:off x="411479" y="301486"/>
            <a:ext cx="5074921" cy="594360"/>
          </a:xfrm>
        </p:spPr>
        <p:txBody>
          <a:bodyPr anchor="t" anchorCtr="0"/>
          <a:lstStyle>
            <a:lvl1pPr>
              <a:lnSpc>
                <a:spcPct val="100000"/>
              </a:lnSpc>
              <a:defRPr>
                <a:solidFill>
                  <a:schemeClr val="tx1"/>
                </a:solidFill>
              </a:defRPr>
            </a:lvl1pPr>
          </a:lstStyle>
          <a:p>
            <a:r>
              <a:rPr lang="en-US" dirty="0"/>
              <a:t>Click to edit master title slide</a:t>
            </a:r>
          </a:p>
        </p:txBody>
      </p:sp>
      <p:sp>
        <p:nvSpPr>
          <p:cNvPr id="3" name="Slide Number Placeholder 2">
            <a:extLst>
              <a:ext uri="{FF2B5EF4-FFF2-40B4-BE49-F238E27FC236}">
                <a16:creationId xmlns:a16="http://schemas.microsoft.com/office/drawing/2014/main" id="{087186B5-F5E1-8D4E-988F-DF5C4AFA22ED}"/>
              </a:ext>
            </a:extLst>
          </p:cNvPr>
          <p:cNvSpPr>
            <a:spLocks noGrp="1"/>
          </p:cNvSpPr>
          <p:nvPr>
            <p:ph type="sldNum" sz="quarter" idx="10"/>
          </p:nvPr>
        </p:nvSpPr>
        <p:spPr/>
        <p:txBody>
          <a:bodyPr/>
          <a:lstStyle/>
          <a:p>
            <a:r>
              <a:rPr lang="en-US"/>
              <a:t>Page </a:t>
            </a:r>
            <a:fld id="{888928BD-9DD5-4B49-B597-3FD2BD4272DD}" type="slidenum">
              <a:rPr smtClean="0"/>
              <a:pPr/>
              <a:t>‹#›</a:t>
            </a:fld>
            <a:endParaRPr dirty="0"/>
          </a:p>
        </p:txBody>
      </p:sp>
      <p:pic>
        <p:nvPicPr>
          <p:cNvPr id="14" name="Picture 13">
            <a:extLst>
              <a:ext uri="{FF2B5EF4-FFF2-40B4-BE49-F238E27FC236}">
                <a16:creationId xmlns:a16="http://schemas.microsoft.com/office/drawing/2014/main" id="{C157FB6E-BA79-B84F-B034-AC5DAD8FA030}"/>
              </a:ext>
            </a:extLst>
          </p:cNvPr>
          <p:cNvPicPr>
            <a:picLocks noChangeAspect="1"/>
          </p:cNvPicPr>
          <p:nvPr userDrawn="1"/>
        </p:nvPicPr>
        <p:blipFill>
          <a:blip r:embed="rId2"/>
          <a:srcRect/>
          <a:stretch/>
        </p:blipFill>
        <p:spPr>
          <a:xfrm>
            <a:off x="417698" y="6364150"/>
            <a:ext cx="597151" cy="334275"/>
          </a:xfrm>
          <a:prstGeom prst="rect">
            <a:avLst/>
          </a:prstGeom>
        </p:spPr>
      </p:pic>
      <p:sp>
        <p:nvSpPr>
          <p:cNvPr id="15" name="TextBox 14">
            <a:extLst>
              <a:ext uri="{FF2B5EF4-FFF2-40B4-BE49-F238E27FC236}">
                <a16:creationId xmlns:a16="http://schemas.microsoft.com/office/drawing/2014/main" id="{BECEBDC0-170D-3F46-B8E3-9F6FF73D657A}"/>
              </a:ext>
            </a:extLst>
          </p:cNvPr>
          <p:cNvSpPr txBox="1"/>
          <p:nvPr userDrawn="1"/>
        </p:nvSpPr>
        <p:spPr>
          <a:xfrm>
            <a:off x="4495384" y="6434175"/>
            <a:ext cx="3201234" cy="230832"/>
          </a:xfrm>
          <a:prstGeom prst="rect">
            <a:avLst/>
          </a:prstGeom>
          <a:noFill/>
        </p:spPr>
        <p:txBody>
          <a:bodyPr wrap="square" lIns="0" rIns="0" rtlCol="0">
            <a:spAutoFit/>
          </a:bodyPr>
          <a:lstStyle/>
          <a:p>
            <a:pPr algn="ctr" defTabSz="412667" hangingPunct="0"/>
            <a:r>
              <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rPr>
              <a:t>© 2022 The Sage Group plc, or its licensors. All rights reserved.</a:t>
            </a:r>
          </a:p>
        </p:txBody>
      </p:sp>
      <p:sp>
        <p:nvSpPr>
          <p:cNvPr id="5" name="Text Placeholder 4">
            <a:extLst>
              <a:ext uri="{FF2B5EF4-FFF2-40B4-BE49-F238E27FC236}">
                <a16:creationId xmlns:a16="http://schemas.microsoft.com/office/drawing/2014/main" id="{91A11BC1-DB21-FF4C-AE86-BE5F574C7EF7}"/>
              </a:ext>
            </a:extLst>
          </p:cNvPr>
          <p:cNvSpPr>
            <a:spLocks noGrp="1"/>
          </p:cNvSpPr>
          <p:nvPr>
            <p:ph type="body" sz="quarter" idx="13" hasCustomPrompt="1"/>
          </p:nvPr>
        </p:nvSpPr>
        <p:spPr>
          <a:xfrm>
            <a:off x="6254750" y="499867"/>
            <a:ext cx="5518150" cy="1214633"/>
          </a:xfrm>
        </p:spPr>
        <p:txBody>
          <a:bodyPr/>
          <a:lstStyle>
            <a:lvl1pPr marL="0" indent="0">
              <a:buNone/>
              <a:defRPr lang="en-US" sz="2001" b="0" i="0" kern="1200" dirty="0" smtClean="0">
                <a:solidFill>
                  <a:schemeClr val="tx1"/>
                </a:solidFill>
                <a:latin typeface="Sage Text" panose="02010503040201060103" pitchFamily="2" charset="77"/>
                <a:ea typeface="+mn-ea"/>
                <a:cs typeface="+mn-cs"/>
              </a:defRPr>
            </a:lvl1pPr>
            <a:lvl2pPr marL="342900" indent="-342900">
              <a:defRPr lang="en-US" sz="2001" b="0" i="0" kern="1200" dirty="0" smtClean="0">
                <a:solidFill>
                  <a:schemeClr val="tx1"/>
                </a:solidFill>
                <a:latin typeface="Sage Text" panose="02010503040201060103" pitchFamily="2" charset="77"/>
                <a:ea typeface="+mn-ea"/>
                <a:cs typeface="+mn-cs"/>
              </a:defRPr>
            </a:lvl2pPr>
            <a:lvl3pPr marL="685800" indent="-342900">
              <a:defRPr lang="en-US" sz="1801" b="0" i="0" kern="1200" dirty="0" smtClean="0">
                <a:solidFill>
                  <a:schemeClr val="tx1"/>
                </a:solidFill>
                <a:latin typeface="Sage Text" panose="02010503040201060103" pitchFamily="2" charset="77"/>
                <a:ea typeface="+mn-ea"/>
                <a:cs typeface="+mn-cs"/>
              </a:defRPr>
            </a:lvl3pPr>
            <a:lvl4pPr marL="974725" indent="-285750">
              <a:defRPr lang="en-US" sz="1600" b="0" i="0" kern="1200" dirty="0" smtClean="0">
                <a:solidFill>
                  <a:schemeClr val="tx1"/>
                </a:solidFill>
                <a:latin typeface="Sage Text" panose="02010503040201060103" pitchFamily="2" charset="77"/>
                <a:ea typeface="+mn-ea"/>
                <a:cs typeface="+mn-cs"/>
              </a:defRPr>
            </a:lvl4pPr>
            <a:lvl5pPr marL="1314450" indent="-285750">
              <a:defRPr lang="en-US" sz="1400" b="0" i="0" kern="1200" dirty="0">
                <a:solidFill>
                  <a:schemeClr val="tx1"/>
                </a:solidFill>
                <a:latin typeface="Sage Text" panose="02010503040201060103" pitchFamily="2" charset="77"/>
                <a:ea typeface="+mn-ea"/>
                <a:cs typeface="+mn-cs"/>
              </a:defRPr>
            </a:lvl5pPr>
          </a:lstStyle>
          <a:p>
            <a:pPr marL="0" lvl="0" indent="0" algn="l" defTabSz="914400" rtl="0" eaLnBrk="1" latinLnBrk="0" hangingPunct="1">
              <a:lnSpc>
                <a:spcPct val="100000"/>
              </a:lnSpc>
              <a:spcBef>
                <a:spcPts val="1200"/>
              </a:spcBef>
              <a:spcAft>
                <a:spcPts val="600"/>
              </a:spcAft>
              <a:buFont typeface="Sage Text" panose="02010503040201060103" pitchFamily="50" charset="0"/>
              <a:buNone/>
            </a:pPr>
            <a:r>
              <a:rPr lang="en-US" dirty="0"/>
              <a:t>Click to edit master text styles</a:t>
            </a:r>
          </a:p>
        </p:txBody>
      </p:sp>
    </p:spTree>
    <p:extLst>
      <p:ext uri="{BB962C8B-B14F-4D97-AF65-F5344CB8AC3E}">
        <p14:creationId xmlns:p14="http://schemas.microsoft.com/office/powerpoint/2010/main" val="4108287566"/>
      </p:ext>
    </p:extLst>
  </p:cSld>
  <p:clrMapOvr>
    <a:masterClrMapping/>
  </p:clrMapOvr>
  <p:extLst>
    <p:ext uri="{DCECCB84-F9BA-43D5-87BE-67443E8EF086}">
      <p15:sldGuideLst xmlns:p15="http://schemas.microsoft.com/office/powerpoint/2012/main">
        <p15:guide id="1" orient="horz" pos="960">
          <p15:clr>
            <a:srgbClr val="FBAE40"/>
          </p15:clr>
        </p15:guide>
        <p15:guide id="2" pos="3456">
          <p15:clr>
            <a:srgbClr val="FBAE40"/>
          </p15:clr>
        </p15:guide>
        <p15:guide id="3" orient="horz" pos="146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able of Contents + 2 column layou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09725A-F3D9-8D49-923D-D2FB2D166458}"/>
              </a:ext>
            </a:extLst>
          </p:cNvPr>
          <p:cNvSpPr/>
          <p:nvPr userDrawn="1"/>
        </p:nvSpPr>
        <p:spPr>
          <a:xfrm>
            <a:off x="0" y="6211888"/>
            <a:ext cx="12192000" cy="64611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sz="1050" b="1" i="0" dirty="0">
              <a:solidFill>
                <a:schemeClr val="bg1"/>
              </a:solidFill>
              <a:latin typeface="Sage Text" panose="02010503040201060103" pitchFamily="2" charset="77"/>
            </a:endParaRPr>
          </a:p>
        </p:txBody>
      </p:sp>
      <p:sp>
        <p:nvSpPr>
          <p:cNvPr id="2" name="Title 1">
            <a:extLst>
              <a:ext uri="{FF2B5EF4-FFF2-40B4-BE49-F238E27FC236}">
                <a16:creationId xmlns:a16="http://schemas.microsoft.com/office/drawing/2014/main" id="{3692AD90-1AC3-0448-9612-8BFC6C08D10A}"/>
              </a:ext>
            </a:extLst>
          </p:cNvPr>
          <p:cNvSpPr>
            <a:spLocks noGrp="1"/>
          </p:cNvSpPr>
          <p:nvPr>
            <p:ph type="title" hasCustomPrompt="1"/>
          </p:nvPr>
        </p:nvSpPr>
        <p:spPr>
          <a:xfrm>
            <a:off x="411480" y="301486"/>
            <a:ext cx="4427220" cy="594360"/>
          </a:xfrm>
        </p:spPr>
        <p:txBody>
          <a:bodyPr anchor="t" anchorCtr="0">
            <a:noAutofit/>
          </a:bodyPr>
          <a:lstStyle>
            <a:lvl1pPr>
              <a:lnSpc>
                <a:spcPct val="100000"/>
              </a:lnSpc>
              <a:defRPr>
                <a:solidFill>
                  <a:schemeClr val="tx1"/>
                </a:solidFill>
              </a:defRPr>
            </a:lvl1pPr>
          </a:lstStyle>
          <a:p>
            <a:r>
              <a:rPr lang="en-US" dirty="0"/>
              <a:t>Table of contents </a:t>
            </a:r>
          </a:p>
        </p:txBody>
      </p:sp>
      <p:sp>
        <p:nvSpPr>
          <p:cNvPr id="3" name="Slide Number Placeholder 2">
            <a:extLst>
              <a:ext uri="{FF2B5EF4-FFF2-40B4-BE49-F238E27FC236}">
                <a16:creationId xmlns:a16="http://schemas.microsoft.com/office/drawing/2014/main" id="{087186B5-F5E1-8D4E-988F-DF5C4AFA22ED}"/>
              </a:ext>
            </a:extLst>
          </p:cNvPr>
          <p:cNvSpPr>
            <a:spLocks noGrp="1"/>
          </p:cNvSpPr>
          <p:nvPr>
            <p:ph type="sldNum" sz="quarter" idx="10"/>
          </p:nvPr>
        </p:nvSpPr>
        <p:spPr/>
        <p:txBody>
          <a:bodyPr/>
          <a:lstStyle/>
          <a:p>
            <a:r>
              <a:rPr lang="en-US"/>
              <a:t>Page </a:t>
            </a:r>
            <a:fld id="{888928BD-9DD5-4B49-B597-3FD2BD4272DD}" type="slidenum">
              <a:rPr smtClean="0"/>
              <a:pPr/>
              <a:t>‹#›</a:t>
            </a:fld>
            <a:endParaRPr dirty="0"/>
          </a:p>
        </p:txBody>
      </p:sp>
      <p:sp>
        <p:nvSpPr>
          <p:cNvPr id="5" name="Text Placeholder 4">
            <a:extLst>
              <a:ext uri="{FF2B5EF4-FFF2-40B4-BE49-F238E27FC236}">
                <a16:creationId xmlns:a16="http://schemas.microsoft.com/office/drawing/2014/main" id="{8FD906B9-1A78-0C47-9042-A290B1CC441D}"/>
              </a:ext>
            </a:extLst>
          </p:cNvPr>
          <p:cNvSpPr>
            <a:spLocks noGrp="1"/>
          </p:cNvSpPr>
          <p:nvPr>
            <p:ph type="body" sz="quarter" idx="11"/>
          </p:nvPr>
        </p:nvSpPr>
        <p:spPr>
          <a:xfrm>
            <a:off x="419100" y="1714500"/>
            <a:ext cx="4968875" cy="3848100"/>
          </a:xfrm>
        </p:spPr>
        <p:txBody>
          <a:bodyPr>
            <a:noAutofit/>
          </a:bodyPr>
          <a:lstStyle>
            <a:lvl1pPr marL="0" indent="0">
              <a:lnSpc>
                <a:spcPct val="100000"/>
              </a:lnSpc>
              <a:spcBef>
                <a:spcPts val="1200"/>
              </a:spcBef>
              <a:spcAft>
                <a:spcPts val="600"/>
              </a:spcAft>
              <a:buNone/>
              <a:defRPr>
                <a:solidFill>
                  <a:schemeClr val="tx1"/>
                </a:solidFill>
              </a:defRPr>
            </a:lvl1pPr>
            <a:lvl2pPr marL="176213" indent="-176213">
              <a:lnSpc>
                <a:spcPct val="100000"/>
              </a:lnSpc>
              <a:spcBef>
                <a:spcPts val="1200"/>
              </a:spcBef>
              <a:spcAft>
                <a:spcPts val="900"/>
              </a:spcAft>
              <a:tabLst/>
              <a:defRPr>
                <a:solidFill>
                  <a:schemeClr val="tx1"/>
                </a:solidFill>
              </a:defRPr>
            </a:lvl2pPr>
            <a:lvl3pPr marL="522288" indent="-179388">
              <a:lnSpc>
                <a:spcPct val="100000"/>
              </a:lnSpc>
              <a:spcBef>
                <a:spcPts val="600"/>
              </a:spcBef>
              <a:tabLst/>
              <a:defRPr>
                <a:solidFill>
                  <a:schemeClr val="tx1"/>
                </a:solidFill>
              </a:defRPr>
            </a:lvl3pPr>
            <a:lvl4pPr marL="858838" indent="-169863">
              <a:lnSpc>
                <a:spcPct val="100000"/>
              </a:lnSpc>
              <a:spcBef>
                <a:spcPts val="1200"/>
              </a:spcBef>
              <a:tabLst/>
              <a:defRPr>
                <a:solidFill>
                  <a:schemeClr val="tx1"/>
                </a:solidFill>
              </a:defRPr>
            </a:lvl4pPr>
            <a:lvl5pPr marL="1203325" indent="-174625">
              <a:lnSpc>
                <a:spcPct val="100000"/>
              </a:lnSpc>
              <a:spcBef>
                <a:spcPts val="1200"/>
              </a:spcBef>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a:extLst>
              <a:ext uri="{FF2B5EF4-FFF2-40B4-BE49-F238E27FC236}">
                <a16:creationId xmlns:a16="http://schemas.microsoft.com/office/drawing/2014/main" id="{4F256E42-E60E-7E4F-8041-0B1642303B41}"/>
              </a:ext>
            </a:extLst>
          </p:cNvPr>
          <p:cNvSpPr>
            <a:spLocks noGrp="1"/>
          </p:cNvSpPr>
          <p:nvPr>
            <p:ph type="body" sz="quarter" idx="12" hasCustomPrompt="1"/>
          </p:nvPr>
        </p:nvSpPr>
        <p:spPr>
          <a:xfrm>
            <a:off x="6254750" y="1714500"/>
            <a:ext cx="2679192" cy="987552"/>
          </a:xfrm>
        </p:spPr>
        <p:txBody>
          <a:bodyPr>
            <a:noAutofit/>
          </a:bodyPr>
          <a:lstStyle>
            <a:lvl1pPr marL="0" indent="0">
              <a:lnSpc>
                <a:spcPct val="100000"/>
              </a:lnSpc>
              <a:spcBef>
                <a:spcPts val="0"/>
              </a:spcBef>
              <a:buNone/>
              <a:defRPr sz="2000" b="1">
                <a:solidFill>
                  <a:schemeClr val="tx2">
                    <a:lumMod val="75000"/>
                  </a:schemeClr>
                </a:solidFill>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p:txBody>
      </p:sp>
      <p:sp>
        <p:nvSpPr>
          <p:cNvPr id="8" name="Text Placeholder 6">
            <a:extLst>
              <a:ext uri="{FF2B5EF4-FFF2-40B4-BE49-F238E27FC236}">
                <a16:creationId xmlns:a16="http://schemas.microsoft.com/office/drawing/2014/main" id="{49367204-50A7-B344-846F-A75814882866}"/>
              </a:ext>
            </a:extLst>
          </p:cNvPr>
          <p:cNvSpPr>
            <a:spLocks noGrp="1"/>
          </p:cNvSpPr>
          <p:nvPr>
            <p:ph type="body" sz="quarter" idx="13" hasCustomPrompt="1"/>
          </p:nvPr>
        </p:nvSpPr>
        <p:spPr>
          <a:xfrm>
            <a:off x="9093708" y="1714500"/>
            <a:ext cx="2679192" cy="987552"/>
          </a:xfrm>
        </p:spPr>
        <p:txBody>
          <a:bodyPr>
            <a:noAutofit/>
          </a:bodyPr>
          <a:lstStyle>
            <a:lvl1pPr marL="0" indent="0">
              <a:lnSpc>
                <a:spcPct val="100000"/>
              </a:lnSpc>
              <a:spcBef>
                <a:spcPts val="0"/>
              </a:spcBef>
              <a:buNone/>
              <a:defRPr lang="en-US" sz="2000" b="1" i="0" kern="1200" dirty="0">
                <a:solidFill>
                  <a:schemeClr val="tx2">
                    <a:lumMod val="75000"/>
                  </a:schemeClr>
                </a:solidFill>
                <a:latin typeface="Sage Text" panose="02010503040201060103" pitchFamily="2" charset="77"/>
                <a:ea typeface="+mn-ea"/>
                <a:cs typeface="+mn-cs"/>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lvl="0" indent="0" algn="l" defTabSz="914400" rtl="0" eaLnBrk="1" latinLnBrk="0" hangingPunct="1">
              <a:lnSpc>
                <a:spcPct val="100000"/>
              </a:lnSpc>
              <a:spcBef>
                <a:spcPts val="0"/>
              </a:spcBef>
              <a:buFont typeface="Sage Text" panose="02010503040201060103" pitchFamily="50" charset="0"/>
              <a:buNone/>
            </a:pPr>
            <a:r>
              <a:rPr lang="en-US" dirty="0"/>
              <a:t>Click to edit master text styles</a:t>
            </a:r>
          </a:p>
          <a:p>
            <a:pPr lvl="1"/>
            <a:r>
              <a:rPr lang="en-US" dirty="0"/>
              <a:t>Second level</a:t>
            </a:r>
          </a:p>
        </p:txBody>
      </p:sp>
      <p:sp>
        <p:nvSpPr>
          <p:cNvPr id="9" name="Text Placeholder 6">
            <a:extLst>
              <a:ext uri="{FF2B5EF4-FFF2-40B4-BE49-F238E27FC236}">
                <a16:creationId xmlns:a16="http://schemas.microsoft.com/office/drawing/2014/main" id="{6443E19D-1EC0-9F42-8074-41EAC773D74F}"/>
              </a:ext>
            </a:extLst>
          </p:cNvPr>
          <p:cNvSpPr>
            <a:spLocks noGrp="1"/>
          </p:cNvSpPr>
          <p:nvPr>
            <p:ph type="body" sz="quarter" idx="14" hasCustomPrompt="1"/>
          </p:nvPr>
        </p:nvSpPr>
        <p:spPr>
          <a:xfrm>
            <a:off x="6254750" y="2935225"/>
            <a:ext cx="2679192" cy="987552"/>
          </a:xfrm>
        </p:spPr>
        <p:txBody>
          <a:bodyPr>
            <a:noAutofit/>
          </a:bodyPr>
          <a:lstStyle>
            <a:lvl1pPr marL="0" indent="0">
              <a:lnSpc>
                <a:spcPct val="100000"/>
              </a:lnSpc>
              <a:spcBef>
                <a:spcPts val="0"/>
              </a:spcBef>
              <a:buNone/>
              <a:defRPr lang="en-US" sz="2000" b="1" i="0" kern="1200" dirty="0">
                <a:solidFill>
                  <a:schemeClr val="tx2">
                    <a:lumMod val="75000"/>
                  </a:schemeClr>
                </a:solidFill>
                <a:latin typeface="Sage Text" panose="02010503040201060103" pitchFamily="2" charset="77"/>
                <a:ea typeface="+mn-ea"/>
                <a:cs typeface="+mn-cs"/>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lvl="0" indent="0" algn="l" defTabSz="914400" rtl="0" eaLnBrk="1" latinLnBrk="0" hangingPunct="1">
              <a:lnSpc>
                <a:spcPct val="100000"/>
              </a:lnSpc>
              <a:spcBef>
                <a:spcPts val="0"/>
              </a:spcBef>
              <a:buFont typeface="Sage Text" panose="02010503040201060103" pitchFamily="50" charset="0"/>
              <a:buNone/>
            </a:pPr>
            <a:r>
              <a:rPr lang="en-US" dirty="0"/>
              <a:t>Click to edit master text styles</a:t>
            </a:r>
          </a:p>
          <a:p>
            <a:pPr lvl="1"/>
            <a:r>
              <a:rPr lang="en-US" dirty="0"/>
              <a:t>Second level</a:t>
            </a:r>
          </a:p>
        </p:txBody>
      </p:sp>
      <p:sp>
        <p:nvSpPr>
          <p:cNvPr id="10" name="Text Placeholder 6">
            <a:extLst>
              <a:ext uri="{FF2B5EF4-FFF2-40B4-BE49-F238E27FC236}">
                <a16:creationId xmlns:a16="http://schemas.microsoft.com/office/drawing/2014/main" id="{3266FEAE-5405-5B4A-96C7-7E534DF9F140}"/>
              </a:ext>
            </a:extLst>
          </p:cNvPr>
          <p:cNvSpPr>
            <a:spLocks noGrp="1"/>
          </p:cNvSpPr>
          <p:nvPr>
            <p:ph type="body" sz="quarter" idx="15" hasCustomPrompt="1"/>
          </p:nvPr>
        </p:nvSpPr>
        <p:spPr>
          <a:xfrm>
            <a:off x="9093708" y="2935225"/>
            <a:ext cx="2679192" cy="987552"/>
          </a:xfrm>
        </p:spPr>
        <p:txBody>
          <a:bodyPr>
            <a:noAutofit/>
          </a:bodyPr>
          <a:lstStyle>
            <a:lvl1pPr marL="0" indent="0">
              <a:lnSpc>
                <a:spcPct val="100000"/>
              </a:lnSpc>
              <a:spcBef>
                <a:spcPts val="0"/>
              </a:spcBef>
              <a:buNone/>
              <a:defRPr lang="en-US" sz="2000" b="1" i="0" kern="1200" dirty="0">
                <a:solidFill>
                  <a:schemeClr val="tx2">
                    <a:lumMod val="75000"/>
                  </a:schemeClr>
                </a:solidFill>
                <a:latin typeface="Sage Text" panose="02010503040201060103" pitchFamily="2" charset="77"/>
                <a:ea typeface="+mn-ea"/>
                <a:cs typeface="+mn-cs"/>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lvl="0" indent="0" algn="l" defTabSz="914400" rtl="0" eaLnBrk="1" latinLnBrk="0" hangingPunct="1">
              <a:lnSpc>
                <a:spcPct val="100000"/>
              </a:lnSpc>
              <a:spcBef>
                <a:spcPts val="0"/>
              </a:spcBef>
              <a:buFont typeface="Sage Text" panose="02010503040201060103" pitchFamily="50" charset="0"/>
              <a:buNone/>
            </a:pPr>
            <a:r>
              <a:rPr lang="en-US" dirty="0"/>
              <a:t>Click to edit master text styles</a:t>
            </a:r>
          </a:p>
          <a:p>
            <a:pPr lvl="1"/>
            <a:r>
              <a:rPr lang="en-US" dirty="0"/>
              <a:t>Second level</a:t>
            </a:r>
          </a:p>
        </p:txBody>
      </p:sp>
      <p:sp>
        <p:nvSpPr>
          <p:cNvPr id="11" name="Text Placeholder 6">
            <a:extLst>
              <a:ext uri="{FF2B5EF4-FFF2-40B4-BE49-F238E27FC236}">
                <a16:creationId xmlns:a16="http://schemas.microsoft.com/office/drawing/2014/main" id="{1F6E8D08-B039-0241-BDA0-7B97F4463F02}"/>
              </a:ext>
            </a:extLst>
          </p:cNvPr>
          <p:cNvSpPr>
            <a:spLocks noGrp="1"/>
          </p:cNvSpPr>
          <p:nvPr>
            <p:ph type="body" sz="quarter" idx="16" hasCustomPrompt="1"/>
          </p:nvPr>
        </p:nvSpPr>
        <p:spPr>
          <a:xfrm>
            <a:off x="6254750" y="4155949"/>
            <a:ext cx="2679192" cy="987552"/>
          </a:xfrm>
        </p:spPr>
        <p:txBody>
          <a:bodyPr>
            <a:noAutofit/>
          </a:bodyPr>
          <a:lstStyle>
            <a:lvl1pPr marL="0" indent="0">
              <a:lnSpc>
                <a:spcPct val="100000"/>
              </a:lnSpc>
              <a:spcBef>
                <a:spcPts val="0"/>
              </a:spcBef>
              <a:buNone/>
              <a:defRPr lang="en-US" sz="2000" b="1" i="0" kern="1200" dirty="0">
                <a:solidFill>
                  <a:schemeClr val="tx2">
                    <a:lumMod val="75000"/>
                  </a:schemeClr>
                </a:solidFill>
                <a:latin typeface="Sage Text" panose="02010503040201060103" pitchFamily="2" charset="77"/>
                <a:ea typeface="+mn-ea"/>
                <a:cs typeface="+mn-cs"/>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lvl="0" indent="0" algn="l" defTabSz="914400" rtl="0" eaLnBrk="1" latinLnBrk="0" hangingPunct="1">
              <a:lnSpc>
                <a:spcPct val="100000"/>
              </a:lnSpc>
              <a:spcBef>
                <a:spcPts val="0"/>
              </a:spcBef>
              <a:buFont typeface="Sage Text" panose="02010503040201060103" pitchFamily="50" charset="0"/>
              <a:buNone/>
            </a:pPr>
            <a:r>
              <a:rPr lang="en-US" dirty="0"/>
              <a:t>Click to edit master text styles</a:t>
            </a:r>
          </a:p>
          <a:p>
            <a:pPr lvl="1"/>
            <a:r>
              <a:rPr lang="en-US" dirty="0"/>
              <a:t>Second level</a:t>
            </a:r>
          </a:p>
        </p:txBody>
      </p:sp>
      <p:sp>
        <p:nvSpPr>
          <p:cNvPr id="12" name="Text Placeholder 6">
            <a:extLst>
              <a:ext uri="{FF2B5EF4-FFF2-40B4-BE49-F238E27FC236}">
                <a16:creationId xmlns:a16="http://schemas.microsoft.com/office/drawing/2014/main" id="{6C8D4DBE-1AA5-794B-99CD-CF8A31C27AC4}"/>
              </a:ext>
            </a:extLst>
          </p:cNvPr>
          <p:cNvSpPr>
            <a:spLocks noGrp="1"/>
          </p:cNvSpPr>
          <p:nvPr>
            <p:ph type="body" sz="quarter" idx="17" hasCustomPrompt="1"/>
          </p:nvPr>
        </p:nvSpPr>
        <p:spPr>
          <a:xfrm>
            <a:off x="9093708" y="4155949"/>
            <a:ext cx="2679192" cy="987552"/>
          </a:xfrm>
        </p:spPr>
        <p:txBody>
          <a:bodyPr>
            <a:noAutofit/>
          </a:bodyPr>
          <a:lstStyle>
            <a:lvl1pPr marL="0" indent="0">
              <a:lnSpc>
                <a:spcPct val="100000"/>
              </a:lnSpc>
              <a:spcBef>
                <a:spcPts val="0"/>
              </a:spcBef>
              <a:buNone/>
              <a:defRPr lang="en-US" sz="2000" b="1" i="0" kern="1200" dirty="0">
                <a:solidFill>
                  <a:schemeClr val="tx2">
                    <a:lumMod val="75000"/>
                  </a:schemeClr>
                </a:solidFill>
                <a:latin typeface="Sage Text" panose="02010503040201060103" pitchFamily="2" charset="77"/>
                <a:ea typeface="+mn-ea"/>
                <a:cs typeface="+mn-cs"/>
              </a:defRPr>
            </a:lvl1pPr>
            <a:lvl2pPr marL="0" indent="0">
              <a:lnSpc>
                <a:spcPct val="100000"/>
              </a:lnSpc>
              <a:spcBef>
                <a:spcPts val="0"/>
              </a:spcBef>
              <a:buNone/>
              <a:defRPr sz="2000">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marL="0" lvl="0" indent="0" algn="l" defTabSz="914400" rtl="0" eaLnBrk="1" latinLnBrk="0" hangingPunct="1">
              <a:lnSpc>
                <a:spcPct val="100000"/>
              </a:lnSpc>
              <a:spcBef>
                <a:spcPts val="0"/>
              </a:spcBef>
              <a:buFont typeface="Sage Text" panose="02010503040201060103" pitchFamily="50" charset="0"/>
              <a:buNone/>
            </a:pPr>
            <a:r>
              <a:rPr lang="en-US" dirty="0"/>
              <a:t>Click to edit master text styles</a:t>
            </a:r>
          </a:p>
          <a:p>
            <a:pPr lvl="1"/>
            <a:r>
              <a:rPr lang="en-US" dirty="0"/>
              <a:t>Second level</a:t>
            </a:r>
          </a:p>
        </p:txBody>
      </p:sp>
      <p:pic>
        <p:nvPicPr>
          <p:cNvPr id="14" name="Picture 13">
            <a:extLst>
              <a:ext uri="{FF2B5EF4-FFF2-40B4-BE49-F238E27FC236}">
                <a16:creationId xmlns:a16="http://schemas.microsoft.com/office/drawing/2014/main" id="{C157FB6E-BA79-B84F-B034-AC5DAD8FA030}"/>
              </a:ext>
            </a:extLst>
          </p:cNvPr>
          <p:cNvPicPr>
            <a:picLocks noChangeAspect="1"/>
          </p:cNvPicPr>
          <p:nvPr userDrawn="1"/>
        </p:nvPicPr>
        <p:blipFill>
          <a:blip r:embed="rId2"/>
          <a:srcRect/>
          <a:stretch/>
        </p:blipFill>
        <p:spPr>
          <a:xfrm>
            <a:off x="417698" y="6364150"/>
            <a:ext cx="597151" cy="334275"/>
          </a:xfrm>
          <a:prstGeom prst="rect">
            <a:avLst/>
          </a:prstGeom>
        </p:spPr>
      </p:pic>
      <p:sp>
        <p:nvSpPr>
          <p:cNvPr id="15" name="TextBox 14">
            <a:extLst>
              <a:ext uri="{FF2B5EF4-FFF2-40B4-BE49-F238E27FC236}">
                <a16:creationId xmlns:a16="http://schemas.microsoft.com/office/drawing/2014/main" id="{BECEBDC0-170D-3F46-B8E3-9F6FF73D657A}"/>
              </a:ext>
            </a:extLst>
          </p:cNvPr>
          <p:cNvSpPr txBox="1"/>
          <p:nvPr userDrawn="1"/>
        </p:nvSpPr>
        <p:spPr>
          <a:xfrm>
            <a:off x="4495384" y="6434175"/>
            <a:ext cx="3201234" cy="230832"/>
          </a:xfrm>
          <a:prstGeom prst="rect">
            <a:avLst/>
          </a:prstGeom>
          <a:noFill/>
        </p:spPr>
        <p:txBody>
          <a:bodyPr wrap="square" lIns="0" rIns="0" rtlCol="0">
            <a:spAutoFit/>
          </a:bodyPr>
          <a:lstStyle/>
          <a:p>
            <a:pPr algn="ctr" defTabSz="412667" hangingPunct="0"/>
            <a:r>
              <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rPr>
              <a:t>© 2022 The Sage Group plc, or its licensors. All rights reserved.</a:t>
            </a:r>
          </a:p>
        </p:txBody>
      </p:sp>
    </p:spTree>
    <p:extLst>
      <p:ext uri="{BB962C8B-B14F-4D97-AF65-F5344CB8AC3E}">
        <p14:creationId xmlns:p14="http://schemas.microsoft.com/office/powerpoint/2010/main" val="2681028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Title and sub-title only layou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09725A-F3D9-8D49-923D-D2FB2D166458}"/>
              </a:ext>
            </a:extLst>
          </p:cNvPr>
          <p:cNvSpPr/>
          <p:nvPr userDrawn="1"/>
        </p:nvSpPr>
        <p:spPr>
          <a:xfrm>
            <a:off x="0" y="6211888"/>
            <a:ext cx="12192000" cy="64611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sz="1050" b="1" i="0" dirty="0">
              <a:solidFill>
                <a:schemeClr val="bg1"/>
              </a:solidFill>
              <a:latin typeface="Sage Text" panose="02010503040201060103" pitchFamily="2" charset="77"/>
            </a:endParaRPr>
          </a:p>
        </p:txBody>
      </p:sp>
      <p:sp>
        <p:nvSpPr>
          <p:cNvPr id="2" name="Title 1">
            <a:extLst>
              <a:ext uri="{FF2B5EF4-FFF2-40B4-BE49-F238E27FC236}">
                <a16:creationId xmlns:a16="http://schemas.microsoft.com/office/drawing/2014/main" id="{3692AD90-1AC3-0448-9612-8BFC6C08D10A}"/>
              </a:ext>
            </a:extLst>
          </p:cNvPr>
          <p:cNvSpPr>
            <a:spLocks noGrp="1"/>
          </p:cNvSpPr>
          <p:nvPr>
            <p:ph type="title" hasCustomPrompt="1"/>
          </p:nvPr>
        </p:nvSpPr>
        <p:spPr>
          <a:xfrm>
            <a:off x="411479" y="301486"/>
            <a:ext cx="11353799" cy="594360"/>
          </a:xfrm>
        </p:spPr>
        <p:txBody>
          <a:bodyPr anchor="t" anchorCtr="0"/>
          <a:lstStyle>
            <a:lvl1pPr>
              <a:lnSpc>
                <a:spcPct val="100000"/>
              </a:lnSpc>
              <a:defRPr>
                <a:solidFill>
                  <a:schemeClr val="tx1"/>
                </a:solidFill>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087186B5-F5E1-8D4E-988F-DF5C4AFA22ED}"/>
              </a:ext>
            </a:extLst>
          </p:cNvPr>
          <p:cNvSpPr>
            <a:spLocks noGrp="1"/>
          </p:cNvSpPr>
          <p:nvPr>
            <p:ph type="sldNum" sz="quarter" idx="10"/>
          </p:nvPr>
        </p:nvSpPr>
        <p:spPr/>
        <p:txBody>
          <a:bodyPr/>
          <a:lstStyle/>
          <a:p>
            <a:r>
              <a:rPr lang="en-US"/>
              <a:t>Page </a:t>
            </a:r>
            <a:fld id="{888928BD-9DD5-4B49-B597-3FD2BD4272DD}" type="slidenum">
              <a:rPr smtClean="0"/>
              <a:pPr/>
              <a:t>‹#›</a:t>
            </a:fld>
            <a:endParaRPr dirty="0"/>
          </a:p>
        </p:txBody>
      </p:sp>
      <p:pic>
        <p:nvPicPr>
          <p:cNvPr id="14" name="Picture 13">
            <a:extLst>
              <a:ext uri="{FF2B5EF4-FFF2-40B4-BE49-F238E27FC236}">
                <a16:creationId xmlns:a16="http://schemas.microsoft.com/office/drawing/2014/main" id="{C157FB6E-BA79-B84F-B034-AC5DAD8FA030}"/>
              </a:ext>
            </a:extLst>
          </p:cNvPr>
          <p:cNvPicPr>
            <a:picLocks noChangeAspect="1"/>
          </p:cNvPicPr>
          <p:nvPr userDrawn="1"/>
        </p:nvPicPr>
        <p:blipFill>
          <a:blip r:embed="rId2"/>
          <a:srcRect/>
          <a:stretch/>
        </p:blipFill>
        <p:spPr>
          <a:xfrm>
            <a:off x="417698" y="6364150"/>
            <a:ext cx="597151" cy="334275"/>
          </a:xfrm>
          <a:prstGeom prst="rect">
            <a:avLst/>
          </a:prstGeom>
        </p:spPr>
      </p:pic>
      <p:sp>
        <p:nvSpPr>
          <p:cNvPr id="15" name="TextBox 14">
            <a:extLst>
              <a:ext uri="{FF2B5EF4-FFF2-40B4-BE49-F238E27FC236}">
                <a16:creationId xmlns:a16="http://schemas.microsoft.com/office/drawing/2014/main" id="{BECEBDC0-170D-3F46-B8E3-9F6FF73D657A}"/>
              </a:ext>
            </a:extLst>
          </p:cNvPr>
          <p:cNvSpPr txBox="1"/>
          <p:nvPr userDrawn="1"/>
        </p:nvSpPr>
        <p:spPr>
          <a:xfrm>
            <a:off x="4495384" y="6434175"/>
            <a:ext cx="3201234" cy="230832"/>
          </a:xfrm>
          <a:prstGeom prst="rect">
            <a:avLst/>
          </a:prstGeom>
          <a:noFill/>
        </p:spPr>
        <p:txBody>
          <a:bodyPr wrap="square" lIns="0" rIns="0" rtlCol="0">
            <a:spAutoFit/>
          </a:bodyPr>
          <a:lstStyle/>
          <a:p>
            <a:pPr algn="ctr" defTabSz="412667" hangingPunct="0"/>
            <a:r>
              <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rPr>
              <a:t>© 2022 The Sage Group plc, or its licensors. All rights reserved.</a:t>
            </a:r>
          </a:p>
        </p:txBody>
      </p:sp>
      <p:sp>
        <p:nvSpPr>
          <p:cNvPr id="6" name="Text Placeholder 5">
            <a:extLst>
              <a:ext uri="{FF2B5EF4-FFF2-40B4-BE49-F238E27FC236}">
                <a16:creationId xmlns:a16="http://schemas.microsoft.com/office/drawing/2014/main" id="{F1E7FD49-05EC-C04E-87AA-DAE7AFCD5D10}"/>
              </a:ext>
            </a:extLst>
          </p:cNvPr>
          <p:cNvSpPr>
            <a:spLocks noGrp="1"/>
          </p:cNvSpPr>
          <p:nvPr>
            <p:ph type="body" sz="quarter" idx="12" hasCustomPrompt="1"/>
          </p:nvPr>
        </p:nvSpPr>
        <p:spPr>
          <a:xfrm>
            <a:off x="419098" y="1138680"/>
            <a:ext cx="11346180" cy="438912"/>
          </a:xfrm>
        </p:spPr>
        <p:txBody>
          <a:bodyPr>
            <a:noAutofit/>
          </a:bodyPr>
          <a:lstStyle>
            <a:lvl1pPr marL="0" indent="0">
              <a:buNone/>
              <a:defRPr b="1">
                <a:solidFill>
                  <a:schemeClr val="tx2">
                    <a:lumMod val="75000"/>
                  </a:schemeClr>
                </a:solidFill>
              </a:defRPr>
            </a:lvl1pPr>
            <a:lvl2pPr marL="0" indent="0">
              <a:buNone/>
              <a:defRPr b="1">
                <a:solidFill>
                  <a:schemeClr val="accent1"/>
                </a:solidFill>
              </a:defRPr>
            </a:lvl2pPr>
            <a:lvl3pPr marL="342900" indent="0">
              <a:buNone/>
              <a:defRPr b="1">
                <a:solidFill>
                  <a:schemeClr val="accent1"/>
                </a:solidFill>
              </a:defRPr>
            </a:lvl3pPr>
            <a:lvl4pPr marL="688975" indent="0">
              <a:buNone/>
              <a:defRPr b="1">
                <a:solidFill>
                  <a:schemeClr val="accent1"/>
                </a:solidFill>
              </a:defRPr>
            </a:lvl4pPr>
            <a:lvl5pPr marL="1028700" indent="0">
              <a:buNone/>
              <a:defRPr b="1">
                <a:solidFill>
                  <a:schemeClr val="accent1"/>
                </a:solidFill>
              </a:defRPr>
            </a:lvl5pPr>
          </a:lstStyle>
          <a:p>
            <a:pPr lvl="0"/>
            <a:r>
              <a:rPr lang="en-US" dirty="0"/>
              <a:t>Click to edit master text styles</a:t>
            </a:r>
          </a:p>
        </p:txBody>
      </p:sp>
    </p:spTree>
    <p:extLst>
      <p:ext uri="{BB962C8B-B14F-4D97-AF65-F5344CB8AC3E}">
        <p14:creationId xmlns:p14="http://schemas.microsoft.com/office/powerpoint/2010/main" val="1126673970"/>
      </p:ext>
    </p:extLst>
  </p:cSld>
  <p:clrMapOvr>
    <a:masterClrMapping/>
  </p:clrMapOvr>
  <p:extLst>
    <p:ext uri="{DCECCB84-F9BA-43D5-87BE-67443E8EF086}">
      <p15:sldGuideLst xmlns:p15="http://schemas.microsoft.com/office/powerpoint/2012/main">
        <p15:guide id="1" orient="horz" pos="96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Headline or Quote with visual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2AD90-1AC3-0448-9612-8BFC6C08D10A}"/>
              </a:ext>
            </a:extLst>
          </p:cNvPr>
          <p:cNvSpPr>
            <a:spLocks noGrp="1"/>
          </p:cNvSpPr>
          <p:nvPr>
            <p:ph type="title" hasCustomPrompt="1"/>
          </p:nvPr>
        </p:nvSpPr>
        <p:spPr>
          <a:xfrm>
            <a:off x="411479" y="301486"/>
            <a:ext cx="5074921" cy="594360"/>
          </a:xfrm>
        </p:spPr>
        <p:txBody>
          <a:bodyPr anchor="t" anchorCtr="0"/>
          <a:lstStyle>
            <a:lvl1pPr>
              <a:lnSpc>
                <a:spcPct val="100000"/>
              </a:lnSpc>
              <a:defRPr>
                <a:solidFill>
                  <a:schemeClr val="bg1"/>
                </a:solidFill>
              </a:defRPr>
            </a:lvl1pPr>
          </a:lstStyle>
          <a:p>
            <a:r>
              <a:rPr lang="en-US" dirty="0"/>
              <a:t>Headline or Quote goes here. 3 lines preferred.</a:t>
            </a:r>
          </a:p>
        </p:txBody>
      </p:sp>
      <p:sp>
        <p:nvSpPr>
          <p:cNvPr id="3" name="Slide Number Placeholder 2">
            <a:extLst>
              <a:ext uri="{FF2B5EF4-FFF2-40B4-BE49-F238E27FC236}">
                <a16:creationId xmlns:a16="http://schemas.microsoft.com/office/drawing/2014/main" id="{087186B5-F5E1-8D4E-988F-DF5C4AFA22ED}"/>
              </a:ext>
            </a:extLst>
          </p:cNvPr>
          <p:cNvSpPr>
            <a:spLocks noGrp="1"/>
          </p:cNvSpPr>
          <p:nvPr>
            <p:ph type="sldNum" sz="quarter" idx="10"/>
          </p:nvPr>
        </p:nvSpPr>
        <p:spPr/>
        <p:txBody>
          <a:bodyPr/>
          <a:lstStyle/>
          <a:p>
            <a:r>
              <a:rPr lang="en-US"/>
              <a:t>Page </a:t>
            </a:r>
            <a:fld id="{888928BD-9DD5-4B49-B597-3FD2BD4272DD}" type="slidenum">
              <a:rPr smtClean="0"/>
              <a:pPr/>
              <a:t>‹#›</a:t>
            </a:fld>
            <a:endParaRPr dirty="0"/>
          </a:p>
        </p:txBody>
      </p:sp>
      <p:sp>
        <p:nvSpPr>
          <p:cNvPr id="6" name="Text Placeholder 5">
            <a:extLst>
              <a:ext uri="{FF2B5EF4-FFF2-40B4-BE49-F238E27FC236}">
                <a16:creationId xmlns:a16="http://schemas.microsoft.com/office/drawing/2014/main" id="{F1E7FD49-05EC-C04E-87AA-DAE7AFCD5D10}"/>
              </a:ext>
            </a:extLst>
          </p:cNvPr>
          <p:cNvSpPr>
            <a:spLocks noGrp="1"/>
          </p:cNvSpPr>
          <p:nvPr>
            <p:ph type="body" sz="quarter" idx="12" hasCustomPrompt="1"/>
          </p:nvPr>
        </p:nvSpPr>
        <p:spPr>
          <a:xfrm>
            <a:off x="411479" y="2324100"/>
            <a:ext cx="3048158" cy="761781"/>
          </a:xfrm>
        </p:spPr>
        <p:txBody>
          <a:bodyPr>
            <a:noAutofit/>
          </a:bodyPr>
          <a:lstStyle>
            <a:lvl1pPr marL="0" indent="0">
              <a:spcBef>
                <a:spcPts val="0"/>
              </a:spcBef>
              <a:buNone/>
              <a:defRPr sz="1600" b="0">
                <a:solidFill>
                  <a:schemeClr val="bg1"/>
                </a:solidFill>
              </a:defRPr>
            </a:lvl1pPr>
            <a:lvl2pPr marL="0" indent="0">
              <a:buNone/>
              <a:defRPr b="1">
                <a:solidFill>
                  <a:schemeClr val="accent1"/>
                </a:solidFill>
              </a:defRPr>
            </a:lvl2pPr>
            <a:lvl3pPr marL="342900" indent="0">
              <a:buNone/>
              <a:defRPr b="1">
                <a:solidFill>
                  <a:schemeClr val="accent1"/>
                </a:solidFill>
              </a:defRPr>
            </a:lvl3pPr>
            <a:lvl4pPr marL="688975" indent="0">
              <a:buNone/>
              <a:defRPr b="1">
                <a:solidFill>
                  <a:schemeClr val="accent1"/>
                </a:solidFill>
              </a:defRPr>
            </a:lvl4pPr>
            <a:lvl5pPr marL="1028700" indent="0">
              <a:buNone/>
              <a:defRPr b="1">
                <a:solidFill>
                  <a:schemeClr val="accent1"/>
                </a:solidFill>
              </a:defRPr>
            </a:lvl5pPr>
          </a:lstStyle>
          <a:p>
            <a:pPr lvl="0"/>
            <a:r>
              <a:rPr lang="en-US" dirty="0"/>
              <a:t>Headline or pull quote</a:t>
            </a:r>
          </a:p>
          <a:p>
            <a:pPr lvl="0"/>
            <a:r>
              <a:rPr lang="en-US" dirty="0"/>
              <a:t>Author attribution</a:t>
            </a:r>
          </a:p>
        </p:txBody>
      </p:sp>
      <p:pic>
        <p:nvPicPr>
          <p:cNvPr id="9" name="Picture 8">
            <a:extLst>
              <a:ext uri="{FF2B5EF4-FFF2-40B4-BE49-F238E27FC236}">
                <a16:creationId xmlns:a16="http://schemas.microsoft.com/office/drawing/2014/main" id="{93639A17-F7E3-484C-B5F3-C75350E8F41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096000" y="436562"/>
            <a:ext cx="5434037" cy="6058951"/>
          </a:xfrm>
          <a:prstGeom prst="rect">
            <a:avLst/>
          </a:prstGeom>
        </p:spPr>
      </p:pic>
    </p:spTree>
    <p:extLst>
      <p:ext uri="{BB962C8B-B14F-4D97-AF65-F5344CB8AC3E}">
        <p14:creationId xmlns:p14="http://schemas.microsoft.com/office/powerpoint/2010/main" val="3070563043"/>
      </p:ext>
    </p:extLst>
  </p:cSld>
  <p:clrMapOvr>
    <a:masterClrMapping/>
  </p:clrMapOvr>
  <p:extLst>
    <p:ext uri="{DCECCB84-F9BA-43D5-87BE-67443E8EF086}">
      <p15:sldGuideLst xmlns:p15="http://schemas.microsoft.com/office/powerpoint/2012/main">
        <p15:guide id="1" orient="horz" pos="960" userDrawn="1">
          <p15:clr>
            <a:srgbClr val="FBAE40"/>
          </p15:clr>
        </p15:guide>
        <p15:guide id="2" pos="3456" userDrawn="1">
          <p15:clr>
            <a:srgbClr val="FBAE40"/>
          </p15:clr>
        </p15:guide>
        <p15:guide id="3" orient="horz" pos="146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ote with photo layout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2AD90-1AC3-0448-9612-8BFC6C08D10A}"/>
              </a:ext>
            </a:extLst>
          </p:cNvPr>
          <p:cNvSpPr>
            <a:spLocks noGrp="1"/>
          </p:cNvSpPr>
          <p:nvPr>
            <p:ph type="title" hasCustomPrompt="1"/>
          </p:nvPr>
        </p:nvSpPr>
        <p:spPr>
          <a:xfrm>
            <a:off x="411480" y="301486"/>
            <a:ext cx="5112628" cy="594360"/>
          </a:xfrm>
        </p:spPr>
        <p:txBody>
          <a:bodyPr anchor="t" anchorCtr="0"/>
          <a:lstStyle>
            <a:lvl1pPr>
              <a:lnSpc>
                <a:spcPct val="100000"/>
              </a:lnSpc>
              <a:defRPr>
                <a:solidFill>
                  <a:schemeClr val="bg1"/>
                </a:solidFill>
              </a:defRPr>
            </a:lvl1pPr>
          </a:lstStyle>
          <a:p>
            <a:r>
              <a:rPr lang="en-US" dirty="0"/>
              <a:t>Headline or Quote goes here. 3 lines preferred.</a:t>
            </a:r>
          </a:p>
        </p:txBody>
      </p:sp>
      <p:sp>
        <p:nvSpPr>
          <p:cNvPr id="3" name="Slide Number Placeholder 2">
            <a:extLst>
              <a:ext uri="{FF2B5EF4-FFF2-40B4-BE49-F238E27FC236}">
                <a16:creationId xmlns:a16="http://schemas.microsoft.com/office/drawing/2014/main" id="{087186B5-F5E1-8D4E-988F-DF5C4AFA22ED}"/>
              </a:ext>
            </a:extLst>
          </p:cNvPr>
          <p:cNvSpPr>
            <a:spLocks noGrp="1"/>
          </p:cNvSpPr>
          <p:nvPr>
            <p:ph type="sldNum" sz="quarter" idx="10"/>
          </p:nvPr>
        </p:nvSpPr>
        <p:spPr/>
        <p:txBody>
          <a:bodyPr/>
          <a:lstStyle>
            <a:lvl1pPr>
              <a:defRPr>
                <a:solidFill>
                  <a:schemeClr val="tx2"/>
                </a:solidFill>
              </a:defRPr>
            </a:lvl1pPr>
          </a:lstStyle>
          <a:p>
            <a:r>
              <a:rPr lang="en-US"/>
              <a:t>Page </a:t>
            </a:r>
            <a:fld id="{888928BD-9DD5-4B49-B597-3FD2BD4272DD}" type="slidenum">
              <a:rPr smtClean="0"/>
              <a:pPr/>
              <a:t>‹#›</a:t>
            </a:fld>
            <a:endParaRPr dirty="0"/>
          </a:p>
        </p:txBody>
      </p:sp>
      <p:sp>
        <p:nvSpPr>
          <p:cNvPr id="9" name="Picture Placeholder 9">
            <a:extLst>
              <a:ext uri="{FF2B5EF4-FFF2-40B4-BE49-F238E27FC236}">
                <a16:creationId xmlns:a16="http://schemas.microsoft.com/office/drawing/2014/main" id="{FD3B73DE-1027-A345-8799-2CB21B752E4A}"/>
              </a:ext>
            </a:extLst>
          </p:cNvPr>
          <p:cNvSpPr>
            <a:spLocks noGrp="1"/>
          </p:cNvSpPr>
          <p:nvPr>
            <p:ph type="pic" sz="quarter" idx="13"/>
          </p:nvPr>
        </p:nvSpPr>
        <p:spPr>
          <a:xfrm>
            <a:off x="6254749" y="-8473"/>
            <a:ext cx="5953271" cy="6220361"/>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txBody>
          <a:bodyPr vert="horz" lIns="0" tIns="45720" rIns="0" bIns="0" rtlCol="0" anchor="ctr" anchorCtr="0">
            <a:noAutofit/>
          </a:bodyPr>
          <a:lstStyle>
            <a:lvl1pPr marL="0" indent="0" algn="ctr">
              <a:buNone/>
              <a:defRPr lang="en-US" sz="1801" dirty="0">
                <a:solidFill>
                  <a:schemeClr val="tx1"/>
                </a:solidFill>
              </a:defRPr>
            </a:lvl1pPr>
          </a:lstStyle>
          <a:p>
            <a:pPr lvl="0" algn="ctr"/>
            <a:r>
              <a:rPr lang="en-US"/>
              <a:t>Click icon to add picture</a:t>
            </a:r>
            <a:endParaRPr lang="en-US" dirty="0"/>
          </a:p>
        </p:txBody>
      </p:sp>
      <p:sp>
        <p:nvSpPr>
          <p:cNvPr id="10" name="Text Placeholder 5">
            <a:extLst>
              <a:ext uri="{FF2B5EF4-FFF2-40B4-BE49-F238E27FC236}">
                <a16:creationId xmlns:a16="http://schemas.microsoft.com/office/drawing/2014/main" id="{9D81B052-4991-E64B-9474-81AF4093EDD8}"/>
              </a:ext>
            </a:extLst>
          </p:cNvPr>
          <p:cNvSpPr>
            <a:spLocks noGrp="1"/>
          </p:cNvSpPr>
          <p:nvPr>
            <p:ph type="body" sz="quarter" idx="12" hasCustomPrompt="1"/>
          </p:nvPr>
        </p:nvSpPr>
        <p:spPr>
          <a:xfrm>
            <a:off x="411479" y="2339926"/>
            <a:ext cx="3048158" cy="761781"/>
          </a:xfrm>
        </p:spPr>
        <p:txBody>
          <a:bodyPr>
            <a:noAutofit/>
          </a:bodyPr>
          <a:lstStyle>
            <a:lvl1pPr marL="0" indent="0">
              <a:spcBef>
                <a:spcPts val="0"/>
              </a:spcBef>
              <a:buNone/>
              <a:defRPr sz="1600" b="0">
                <a:solidFill>
                  <a:schemeClr val="bg1"/>
                </a:solidFill>
              </a:defRPr>
            </a:lvl1pPr>
            <a:lvl2pPr marL="0" indent="0">
              <a:buNone/>
              <a:defRPr b="1">
                <a:solidFill>
                  <a:schemeClr val="accent1"/>
                </a:solidFill>
              </a:defRPr>
            </a:lvl2pPr>
            <a:lvl3pPr marL="342900" indent="0">
              <a:buNone/>
              <a:defRPr b="1">
                <a:solidFill>
                  <a:schemeClr val="accent1"/>
                </a:solidFill>
              </a:defRPr>
            </a:lvl3pPr>
            <a:lvl4pPr marL="688975" indent="0">
              <a:buNone/>
              <a:defRPr b="1">
                <a:solidFill>
                  <a:schemeClr val="accent1"/>
                </a:solidFill>
              </a:defRPr>
            </a:lvl4pPr>
            <a:lvl5pPr marL="1028700" indent="0">
              <a:buNone/>
              <a:defRPr b="1">
                <a:solidFill>
                  <a:schemeClr val="accent1"/>
                </a:solidFill>
              </a:defRPr>
            </a:lvl5pPr>
          </a:lstStyle>
          <a:p>
            <a:pPr lvl="0"/>
            <a:r>
              <a:rPr lang="en-US" dirty="0"/>
              <a:t>Headline or pull quote</a:t>
            </a:r>
          </a:p>
          <a:p>
            <a:pPr lvl="0"/>
            <a:r>
              <a:rPr lang="en-US" dirty="0"/>
              <a:t>Author attribution</a:t>
            </a:r>
          </a:p>
        </p:txBody>
      </p:sp>
    </p:spTree>
    <p:extLst>
      <p:ext uri="{BB962C8B-B14F-4D97-AF65-F5344CB8AC3E}">
        <p14:creationId xmlns:p14="http://schemas.microsoft.com/office/powerpoint/2010/main" val="2031603738"/>
      </p:ext>
    </p:extLst>
  </p:cSld>
  <p:clrMapOvr>
    <a:masterClrMapping/>
  </p:clrMapOvr>
  <p:extLst>
    <p:ext uri="{DCECCB84-F9BA-43D5-87BE-67443E8EF086}">
      <p15:sldGuideLst xmlns:p15="http://schemas.microsoft.com/office/powerpoint/2012/main">
        <p15:guide id="1" orient="horz" pos="960" userDrawn="1">
          <p15:clr>
            <a:srgbClr val="FBAE40"/>
          </p15:clr>
        </p15:guide>
        <p15:guide id="2" pos="3456" userDrawn="1">
          <p15:clr>
            <a:srgbClr val="FBAE40"/>
          </p15:clr>
        </p15:guide>
        <p15:guide id="3" orient="horz" pos="146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divider - Mountai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A8F8B3E-58F6-514C-AEAF-89AAA7B22CDF}"/>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25222E4-533E-0D4B-9C58-470758CF1239}"/>
              </a:ext>
            </a:extLst>
          </p:cNvPr>
          <p:cNvSpPr>
            <a:spLocks noGrp="1"/>
          </p:cNvSpPr>
          <p:nvPr>
            <p:ph type="title" hasCustomPrompt="1"/>
          </p:nvPr>
        </p:nvSpPr>
        <p:spPr>
          <a:xfrm>
            <a:off x="411480" y="356401"/>
            <a:ext cx="5532120" cy="594360"/>
          </a:xfrm>
        </p:spPr>
        <p:txBody>
          <a:bodyPr/>
          <a:lstStyle/>
          <a:p>
            <a:r>
              <a:rPr lang="en-US" dirty="0"/>
              <a:t>Section divider page</a:t>
            </a:r>
          </a:p>
        </p:txBody>
      </p:sp>
    </p:spTree>
    <p:extLst>
      <p:ext uri="{BB962C8B-B14F-4D97-AF65-F5344CB8AC3E}">
        <p14:creationId xmlns:p14="http://schemas.microsoft.com/office/powerpoint/2010/main" val="2897689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divider - Pattern">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242FFD-FFEE-7240-AD09-29C985CEAD5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5278"/>
          <a:stretch/>
        </p:blipFill>
        <p:spPr>
          <a:xfrm>
            <a:off x="0" y="2322376"/>
            <a:ext cx="12192000" cy="4438650"/>
          </a:xfrm>
          <a:prstGeom prst="rect">
            <a:avLst/>
          </a:prstGeom>
        </p:spPr>
      </p:pic>
      <p:sp>
        <p:nvSpPr>
          <p:cNvPr id="2" name="Title 1">
            <a:extLst>
              <a:ext uri="{FF2B5EF4-FFF2-40B4-BE49-F238E27FC236}">
                <a16:creationId xmlns:a16="http://schemas.microsoft.com/office/drawing/2014/main" id="{C25222E4-533E-0D4B-9C58-470758CF1239}"/>
              </a:ext>
            </a:extLst>
          </p:cNvPr>
          <p:cNvSpPr>
            <a:spLocks noGrp="1"/>
          </p:cNvSpPr>
          <p:nvPr>
            <p:ph type="title" hasCustomPrompt="1"/>
          </p:nvPr>
        </p:nvSpPr>
        <p:spPr>
          <a:xfrm>
            <a:off x="411480" y="356401"/>
            <a:ext cx="5532120" cy="594360"/>
          </a:xfrm>
        </p:spPr>
        <p:txBody>
          <a:bodyPr/>
          <a:lstStyle/>
          <a:p>
            <a:r>
              <a:rPr lang="en-US" dirty="0"/>
              <a:t>Section divider page</a:t>
            </a:r>
          </a:p>
        </p:txBody>
      </p:sp>
      <p:sp>
        <p:nvSpPr>
          <p:cNvPr id="5" name="Slide Number Placeholder 2">
            <a:extLst>
              <a:ext uri="{FF2B5EF4-FFF2-40B4-BE49-F238E27FC236}">
                <a16:creationId xmlns:a16="http://schemas.microsoft.com/office/drawing/2014/main" id="{5B87F055-E8BA-2945-AA87-876E4504C850}"/>
              </a:ext>
            </a:extLst>
          </p:cNvPr>
          <p:cNvSpPr>
            <a:spLocks noGrp="1"/>
          </p:cNvSpPr>
          <p:nvPr>
            <p:ph type="sldNum" sz="quarter" idx="10"/>
          </p:nvPr>
        </p:nvSpPr>
        <p:spPr>
          <a:xfrm>
            <a:off x="11180249" y="6370500"/>
            <a:ext cx="597307" cy="365125"/>
          </a:xfrm>
        </p:spPr>
        <p:txBody>
          <a:bodyPr/>
          <a:lstStyle/>
          <a:p>
            <a:r>
              <a:rPr lang="en-US" dirty="0">
                <a:latin typeface="Sage Text Light" panose="02010303040201060103" pitchFamily="2" charset="77"/>
              </a:rPr>
              <a:t>Page </a:t>
            </a:r>
            <a:fld id="{C801F209-6BE7-4AF7-9211-E3F7558EC97C}" type="slidenum">
              <a:rPr smtClean="0">
                <a:latin typeface="Sage Text Light" panose="02010303040201060103" pitchFamily="2" charset="77"/>
              </a:rPr>
              <a:pPr/>
              <a:t>‹#›</a:t>
            </a:fld>
            <a:endParaRPr dirty="0">
              <a:latin typeface="Sage Text Light" panose="02010303040201060103" pitchFamily="2" charset="77"/>
            </a:endParaRPr>
          </a:p>
        </p:txBody>
      </p:sp>
    </p:spTree>
    <p:extLst>
      <p:ext uri="{BB962C8B-B14F-4D97-AF65-F5344CB8AC3E}">
        <p14:creationId xmlns:p14="http://schemas.microsoft.com/office/powerpoint/2010/main" val="7469922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Section divider -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222E4-533E-0D4B-9C58-470758CF1239}"/>
              </a:ext>
            </a:extLst>
          </p:cNvPr>
          <p:cNvSpPr>
            <a:spLocks noGrp="1"/>
          </p:cNvSpPr>
          <p:nvPr>
            <p:ph type="title" hasCustomPrompt="1"/>
          </p:nvPr>
        </p:nvSpPr>
        <p:spPr>
          <a:xfrm>
            <a:off x="411480" y="356401"/>
            <a:ext cx="4427220" cy="594360"/>
          </a:xfrm>
        </p:spPr>
        <p:txBody>
          <a:bodyPr/>
          <a:lstStyle/>
          <a:p>
            <a:r>
              <a:rPr lang="en-US" dirty="0"/>
              <a:t>Section divider page</a:t>
            </a:r>
          </a:p>
        </p:txBody>
      </p:sp>
      <p:sp>
        <p:nvSpPr>
          <p:cNvPr id="5" name="Slide Number Placeholder 2">
            <a:extLst>
              <a:ext uri="{FF2B5EF4-FFF2-40B4-BE49-F238E27FC236}">
                <a16:creationId xmlns:a16="http://schemas.microsoft.com/office/drawing/2014/main" id="{5B87F055-E8BA-2945-AA87-876E4504C850}"/>
              </a:ext>
            </a:extLst>
          </p:cNvPr>
          <p:cNvSpPr>
            <a:spLocks noGrp="1"/>
          </p:cNvSpPr>
          <p:nvPr>
            <p:ph type="sldNum" sz="quarter" idx="10"/>
          </p:nvPr>
        </p:nvSpPr>
        <p:spPr>
          <a:xfrm>
            <a:off x="11180249" y="6370500"/>
            <a:ext cx="597307" cy="365125"/>
          </a:xfrm>
        </p:spPr>
        <p:txBody>
          <a:bodyPr/>
          <a:lstStyle/>
          <a:p>
            <a:r>
              <a:rPr lang="en-US" dirty="0">
                <a:latin typeface="Sage Text Light" panose="02010303040201060103" pitchFamily="2" charset="77"/>
              </a:rPr>
              <a:t>Page </a:t>
            </a:r>
            <a:fld id="{C801F209-6BE7-4AF7-9211-E3F7558EC97C}" type="slidenum">
              <a:rPr smtClean="0">
                <a:latin typeface="Sage Text Light" panose="02010303040201060103" pitchFamily="2" charset="77"/>
              </a:rPr>
              <a:pPr/>
              <a:t>‹#›</a:t>
            </a:fld>
            <a:endParaRPr dirty="0">
              <a:latin typeface="Sage Text Light" panose="02010303040201060103" pitchFamily="2" charset="77"/>
            </a:endParaRPr>
          </a:p>
        </p:txBody>
      </p:sp>
      <p:sp>
        <p:nvSpPr>
          <p:cNvPr id="7" name="Picture Placeholder 9">
            <a:extLst>
              <a:ext uri="{FF2B5EF4-FFF2-40B4-BE49-F238E27FC236}">
                <a16:creationId xmlns:a16="http://schemas.microsoft.com/office/drawing/2014/main" id="{90787736-8881-FD47-8E8B-86DE88631492}"/>
              </a:ext>
            </a:extLst>
          </p:cNvPr>
          <p:cNvSpPr>
            <a:spLocks noGrp="1"/>
          </p:cNvSpPr>
          <p:nvPr>
            <p:ph type="pic" sz="quarter" idx="13"/>
          </p:nvPr>
        </p:nvSpPr>
        <p:spPr>
          <a:xfrm>
            <a:off x="6254749" y="-8473"/>
            <a:ext cx="5953271" cy="6220361"/>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txBody>
          <a:bodyPr vert="horz" lIns="0" tIns="45720" rIns="0" bIns="0" rtlCol="0" anchor="ctr" anchorCtr="0">
            <a:noAutofit/>
          </a:bodyPr>
          <a:lstStyle>
            <a:lvl1pPr marL="0" indent="0" algn="ctr">
              <a:buNone/>
              <a:defRPr lang="en-US" sz="1801" dirty="0">
                <a:solidFill>
                  <a:schemeClr val="tx1"/>
                </a:solidFill>
              </a:defRPr>
            </a:lvl1pPr>
          </a:lstStyle>
          <a:p>
            <a:pPr lvl="0" algn="ctr"/>
            <a:r>
              <a:rPr lang="en-US"/>
              <a:t>Click icon to add picture</a:t>
            </a:r>
            <a:endParaRPr lang="en-US" dirty="0"/>
          </a:p>
        </p:txBody>
      </p:sp>
    </p:spTree>
    <p:extLst>
      <p:ext uri="{BB962C8B-B14F-4D97-AF65-F5344CB8AC3E}">
        <p14:creationId xmlns:p14="http://schemas.microsoft.com/office/powerpoint/2010/main" val="29034750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End slide with patter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D2336F0-3E91-C741-A3FD-12B5FD53D996}"/>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3343" t="7604" r="12911"/>
          <a:stretch/>
        </p:blipFill>
        <p:spPr>
          <a:xfrm>
            <a:off x="0" y="253999"/>
            <a:ext cx="12192000" cy="5880735"/>
          </a:xfrm>
          <a:prstGeom prst="rect">
            <a:avLst/>
          </a:prstGeom>
        </p:spPr>
      </p:pic>
      <p:sp>
        <p:nvSpPr>
          <p:cNvPr id="2" name="Title 1">
            <a:extLst>
              <a:ext uri="{FF2B5EF4-FFF2-40B4-BE49-F238E27FC236}">
                <a16:creationId xmlns:a16="http://schemas.microsoft.com/office/drawing/2014/main" id="{BC895D66-11C8-6647-8537-B75B474DD1A5}"/>
              </a:ext>
            </a:extLst>
          </p:cNvPr>
          <p:cNvSpPr>
            <a:spLocks noGrp="1"/>
          </p:cNvSpPr>
          <p:nvPr>
            <p:ph type="title" hasCustomPrompt="1"/>
          </p:nvPr>
        </p:nvSpPr>
        <p:spPr>
          <a:xfrm>
            <a:off x="3311652" y="6028161"/>
            <a:ext cx="5568696" cy="594360"/>
          </a:xfrm>
        </p:spPr>
        <p:txBody>
          <a:bodyPr anchor="ctr" anchorCtr="0"/>
          <a:lstStyle>
            <a:lvl1pPr algn="ctr">
              <a:defRPr sz="2800"/>
            </a:lvl1pPr>
          </a:lstStyle>
          <a:p>
            <a:r>
              <a:rPr lang="en-US" dirty="0"/>
              <a:t>End slide</a:t>
            </a:r>
          </a:p>
        </p:txBody>
      </p:sp>
      <p:pic>
        <p:nvPicPr>
          <p:cNvPr id="4" name="Picture 3">
            <a:extLst>
              <a:ext uri="{FF2B5EF4-FFF2-40B4-BE49-F238E27FC236}">
                <a16:creationId xmlns:a16="http://schemas.microsoft.com/office/drawing/2014/main" id="{BAB36327-468E-2848-BC8A-8AFD4F423200}"/>
              </a:ext>
            </a:extLst>
          </p:cNvPr>
          <p:cNvPicPr>
            <a:picLocks noChangeAspect="1"/>
          </p:cNvPicPr>
          <p:nvPr userDrawn="1"/>
        </p:nvPicPr>
        <p:blipFill>
          <a:blip r:embed="rId3"/>
          <a:srcRect/>
          <a:stretch/>
        </p:blipFill>
        <p:spPr>
          <a:xfrm>
            <a:off x="414560" y="6104446"/>
            <a:ext cx="881063" cy="493204"/>
          </a:xfrm>
          <a:prstGeom prst="rect">
            <a:avLst/>
          </a:prstGeom>
        </p:spPr>
      </p:pic>
      <p:sp>
        <p:nvSpPr>
          <p:cNvPr id="5" name="TextBox 4">
            <a:extLst>
              <a:ext uri="{FF2B5EF4-FFF2-40B4-BE49-F238E27FC236}">
                <a16:creationId xmlns:a16="http://schemas.microsoft.com/office/drawing/2014/main" id="{28329689-EA49-7C4C-BF3C-7F760C953082}"/>
              </a:ext>
            </a:extLst>
          </p:cNvPr>
          <p:cNvSpPr txBox="1"/>
          <p:nvPr userDrawn="1"/>
        </p:nvSpPr>
        <p:spPr>
          <a:xfrm>
            <a:off x="9093200" y="6130925"/>
            <a:ext cx="2679700" cy="491596"/>
          </a:xfrm>
          <a:prstGeom prst="rect">
            <a:avLst/>
          </a:prstGeom>
          <a:noFill/>
        </p:spPr>
        <p:txBody>
          <a:bodyPr wrap="square" lIns="0" tIns="0" rIns="0" bIns="0" rtlCol="0" anchor="ctr" anchorCtr="0">
            <a:noAutofit/>
          </a:bodyPr>
          <a:lstStyle/>
          <a:p>
            <a:pPr algn="r"/>
            <a:r>
              <a:rPr lang="en-US" sz="700" b="0" i="0" dirty="0">
                <a:solidFill>
                  <a:schemeClr val="tx2"/>
                </a:solidFill>
                <a:latin typeface="Sage Text" panose="02010503040201060103" pitchFamily="2" charset="77"/>
              </a:rPr>
              <a:t>© 2022 The Sage Group plc or its licensors. All rights reserved. Sage, Sage logos, and Sage product and service names mentioned herein are the trademarks of Sage Global Services Limited or its licensors. All other trademarks are the property of their respective owners.</a:t>
            </a:r>
          </a:p>
        </p:txBody>
      </p:sp>
    </p:spTree>
    <p:extLst>
      <p:ext uri="{BB962C8B-B14F-4D97-AF65-F5344CB8AC3E}">
        <p14:creationId xmlns:p14="http://schemas.microsoft.com/office/powerpoint/2010/main" val="2995911322"/>
      </p:ext>
    </p:extLst>
  </p:cSld>
  <p:clrMapOvr>
    <a:masterClrMapping/>
  </p:clrMapOvr>
  <p:extLst>
    <p:ext uri="{DCECCB84-F9BA-43D5-87BE-67443E8EF086}">
      <p15:sldGuideLst xmlns:p15="http://schemas.microsoft.com/office/powerpoint/2012/main">
        <p15:guide id="1" orient="horz" pos="4056"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A79849-CEA9-954F-A7AC-4B237A8ABE65}"/>
              </a:ext>
            </a:extLst>
          </p:cNvPr>
          <p:cNvSpPr>
            <a:spLocks noGrp="1"/>
          </p:cNvSpPr>
          <p:nvPr>
            <p:ph type="title"/>
          </p:nvPr>
        </p:nvSpPr>
        <p:spPr>
          <a:xfrm>
            <a:off x="411480" y="356401"/>
            <a:ext cx="11365992" cy="594360"/>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2C8FF8-7223-7E4E-B6DF-8223A5D803A5}"/>
              </a:ext>
            </a:extLst>
          </p:cNvPr>
          <p:cNvSpPr>
            <a:spLocks noGrp="1"/>
          </p:cNvSpPr>
          <p:nvPr>
            <p:ph type="body" idx="1"/>
          </p:nvPr>
        </p:nvSpPr>
        <p:spPr>
          <a:xfrm>
            <a:off x="419100" y="1714500"/>
            <a:ext cx="11353800" cy="4462463"/>
          </a:xfrm>
          <a:prstGeom prst="rect">
            <a:avLst/>
          </a:prstGeom>
        </p:spPr>
        <p:txBody>
          <a:bodyPr vert="horz" lIns="0" tIns="45720" rIns="0" bIns="45720" rtlCol="0">
            <a:noAutofit/>
          </a:bodyPr>
          <a:lstStyle/>
          <a:p>
            <a:pPr marL="0" lvl="0" indent="0" algn="l" defTabSz="228623" rtl="0" eaLnBrk="1" latinLnBrk="0" hangingPunct="1">
              <a:spcBef>
                <a:spcPts val="1200"/>
              </a:spcBef>
              <a:spcAft>
                <a:spcPts val="600"/>
              </a:spcAft>
              <a:buFont typeface="Sage Text" panose="02010503040201060103" pitchFamily="50" charset="0"/>
              <a:buNone/>
            </a:pPr>
            <a:r>
              <a:rPr lang="en-US"/>
              <a:t>Click to edit Master text styles</a:t>
            </a:r>
          </a:p>
          <a:p>
            <a:pPr marL="0" lvl="1" indent="0" algn="l" defTabSz="228623" rtl="0" eaLnBrk="1" latinLnBrk="0" hangingPunct="1">
              <a:spcBef>
                <a:spcPts val="1200"/>
              </a:spcBef>
              <a:spcAft>
                <a:spcPts val="600"/>
              </a:spcAft>
              <a:buFont typeface="Sage Text" panose="02010503040201060103" pitchFamily="50" charset="0"/>
              <a:buNone/>
            </a:pPr>
            <a:r>
              <a:rPr lang="en-US"/>
              <a:t>Second level</a:t>
            </a:r>
          </a:p>
          <a:p>
            <a:pPr marL="0" lvl="2" indent="0" algn="l" defTabSz="228623" rtl="0" eaLnBrk="1" latinLnBrk="0" hangingPunct="1">
              <a:spcBef>
                <a:spcPts val="1200"/>
              </a:spcBef>
              <a:spcAft>
                <a:spcPts val="600"/>
              </a:spcAft>
              <a:buFont typeface="Sage Text" panose="02010503040201060103" pitchFamily="50" charset="0"/>
              <a:buNone/>
            </a:pPr>
            <a:r>
              <a:rPr lang="en-US"/>
              <a:t>Third level</a:t>
            </a:r>
          </a:p>
          <a:p>
            <a:pPr marL="0" lvl="3" indent="0" algn="l" defTabSz="228623" rtl="0" eaLnBrk="1" latinLnBrk="0" hangingPunct="1">
              <a:spcBef>
                <a:spcPts val="1200"/>
              </a:spcBef>
              <a:spcAft>
                <a:spcPts val="600"/>
              </a:spcAft>
              <a:buFont typeface="Sage Text" panose="02010503040201060103" pitchFamily="50" charset="0"/>
              <a:buNone/>
            </a:pPr>
            <a:r>
              <a:rPr lang="en-US"/>
              <a:t>Fourth level</a:t>
            </a:r>
          </a:p>
          <a:p>
            <a:pPr marL="0" lvl="4" indent="0" algn="l" defTabSz="228623" rtl="0" eaLnBrk="1" latinLnBrk="0" hangingPunct="1">
              <a:spcBef>
                <a:spcPts val="1200"/>
              </a:spcBef>
              <a:spcAft>
                <a:spcPts val="600"/>
              </a:spcAft>
              <a:buFont typeface="Sage Text" panose="02010503040201060103" pitchFamily="50" charset="0"/>
              <a:buNone/>
            </a:pPr>
            <a:r>
              <a:rPr lang="en-US"/>
              <a:t>Fifth level</a:t>
            </a:r>
            <a:endParaRPr lang="en-US" dirty="0"/>
          </a:p>
        </p:txBody>
      </p:sp>
      <p:sp>
        <p:nvSpPr>
          <p:cNvPr id="6" name="Slide Number Placeholder 5">
            <a:extLst>
              <a:ext uri="{FF2B5EF4-FFF2-40B4-BE49-F238E27FC236}">
                <a16:creationId xmlns:a16="http://schemas.microsoft.com/office/drawing/2014/main" id="{E2C6E03B-B244-104E-BEF4-4E2FA17FAE7B}"/>
              </a:ext>
            </a:extLst>
          </p:cNvPr>
          <p:cNvSpPr>
            <a:spLocks noGrp="1"/>
          </p:cNvSpPr>
          <p:nvPr>
            <p:ph type="sldNum" sz="quarter" idx="4"/>
          </p:nvPr>
        </p:nvSpPr>
        <p:spPr>
          <a:xfrm>
            <a:off x="11033125" y="6363843"/>
            <a:ext cx="832612" cy="365125"/>
          </a:xfrm>
          <a:prstGeom prst="rect">
            <a:avLst/>
          </a:prstGeom>
        </p:spPr>
        <p:txBody>
          <a:bodyPr vert="horz" lIns="91440" tIns="45720" rIns="91440" bIns="45720" rtlCol="0" anchor="ctr"/>
          <a:lstStyle>
            <a:lvl1pPr marL="0" marR="0" indent="0" algn="r" defTabSz="412791" rtl="0" fontAlgn="auto" latinLnBrk="0" hangingPunct="0">
              <a:lnSpc>
                <a:spcPct val="100000"/>
              </a:lnSpc>
              <a:spcBef>
                <a:spcPts val="0"/>
              </a:spcBef>
              <a:spcAft>
                <a:spcPts val="0"/>
              </a:spcAft>
              <a:buClrTx/>
              <a:buSzTx/>
              <a:buFontTx/>
              <a:buNone/>
              <a:tabLst/>
              <a:defRPr kumimoji="0" lang="en-US" sz="900" b="0" i="0" u="none" strike="noStrike" cap="none" spc="0" normalizeH="0" baseline="0" smtClean="0">
                <a:ln>
                  <a:noFill/>
                </a:ln>
                <a:solidFill>
                  <a:schemeClr val="tx2"/>
                </a:solidFill>
                <a:effectLst/>
                <a:uFillTx/>
                <a:latin typeface="Sage Text Light" panose="02010303040201060103" pitchFamily="2" charset="77"/>
                <a:ea typeface="Sage Text" panose="02010503040201060103" pitchFamily="50" charset="0"/>
                <a:cs typeface="Sage Text" panose="02010503040201060103" pitchFamily="50" charset="0"/>
                <a:sym typeface="Sage Text" panose="02010503040201060103" pitchFamily="50" charset="0"/>
              </a:defRPr>
            </a:lvl1pPr>
          </a:lstStyle>
          <a:p>
            <a:r>
              <a:rPr lang="en-US"/>
              <a:t>Page </a:t>
            </a:r>
            <a:fld id="{888928BD-9DD5-4B49-B597-3FD2BD4272DD}" type="slidenum">
              <a:rPr smtClean="0"/>
              <a:pPr/>
              <a:t>‹#›</a:t>
            </a:fld>
            <a:endParaRPr dirty="0"/>
          </a:p>
        </p:txBody>
      </p:sp>
      <p:pic>
        <p:nvPicPr>
          <p:cNvPr id="7" name="Picture 6">
            <a:extLst>
              <a:ext uri="{FF2B5EF4-FFF2-40B4-BE49-F238E27FC236}">
                <a16:creationId xmlns:a16="http://schemas.microsoft.com/office/drawing/2014/main" id="{2279AB74-5C78-464A-8D7C-9E04A80E796E}"/>
              </a:ext>
            </a:extLst>
          </p:cNvPr>
          <p:cNvPicPr>
            <a:picLocks noChangeAspect="1"/>
          </p:cNvPicPr>
          <p:nvPr userDrawn="1"/>
        </p:nvPicPr>
        <p:blipFill>
          <a:blip r:embed="rId12"/>
          <a:srcRect/>
          <a:stretch/>
        </p:blipFill>
        <p:spPr>
          <a:xfrm>
            <a:off x="417698" y="6364150"/>
            <a:ext cx="597151" cy="334275"/>
          </a:xfrm>
          <a:prstGeom prst="rect">
            <a:avLst/>
          </a:prstGeom>
        </p:spPr>
      </p:pic>
      <p:sp>
        <p:nvSpPr>
          <p:cNvPr id="9" name="TextBox 8">
            <a:extLst>
              <a:ext uri="{FF2B5EF4-FFF2-40B4-BE49-F238E27FC236}">
                <a16:creationId xmlns:a16="http://schemas.microsoft.com/office/drawing/2014/main" id="{BC2CB362-2A35-B340-BB2E-3C8352599C6A}"/>
              </a:ext>
            </a:extLst>
          </p:cNvPr>
          <p:cNvSpPr txBox="1"/>
          <p:nvPr userDrawn="1"/>
        </p:nvSpPr>
        <p:spPr>
          <a:xfrm>
            <a:off x="4495384" y="6434175"/>
            <a:ext cx="3201234" cy="230832"/>
          </a:xfrm>
          <a:prstGeom prst="rect">
            <a:avLst/>
          </a:prstGeom>
          <a:noFill/>
        </p:spPr>
        <p:txBody>
          <a:bodyPr wrap="square" lIns="0" rIns="0" rtlCol="0">
            <a:spAutoFit/>
          </a:bodyPr>
          <a:lstStyle/>
          <a:p>
            <a:pPr algn="ctr" defTabSz="412667" hangingPunct="0"/>
            <a:r>
              <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rPr>
              <a:t>© 2022 The Sage Group plc, or its licensors. All rights reserved.</a:t>
            </a:r>
          </a:p>
        </p:txBody>
      </p:sp>
    </p:spTree>
    <p:extLst>
      <p:ext uri="{BB962C8B-B14F-4D97-AF65-F5344CB8AC3E}">
        <p14:creationId xmlns:p14="http://schemas.microsoft.com/office/powerpoint/2010/main" val="4061751043"/>
      </p:ext>
    </p:extLst>
  </p:cSld>
  <p:clrMap bg1="lt1" tx1="dk1" bg2="lt2" tx2="dk2" accent1="accent1" accent2="accent2" accent3="accent3" accent4="accent4" accent5="accent5" accent6="accent6" hlink="hlink" folHlink="folHlink"/>
  <p:sldLayoutIdLst>
    <p:sldLayoutId id="2147483649" r:id="rId1"/>
    <p:sldLayoutId id="2147483668" r:id="rId2"/>
    <p:sldLayoutId id="2147483675" r:id="rId3"/>
    <p:sldLayoutId id="2147483678" r:id="rId4"/>
    <p:sldLayoutId id="2147483682" r:id="rId5"/>
    <p:sldLayoutId id="2147483672" r:id="rId6"/>
    <p:sldLayoutId id="2147483706" r:id="rId7"/>
    <p:sldLayoutId id="2147483707" r:id="rId8"/>
    <p:sldLayoutId id="2147483709" r:id="rId9"/>
    <p:sldLayoutId id="2147483710" r:id="rId10"/>
  </p:sldLayoutIdLst>
  <p:hf hdr="0" ftr="0" dt="0"/>
  <p:txStyles>
    <p:titleStyle>
      <a:lvl1pPr algn="l" defTabSz="914400" rtl="0" eaLnBrk="1" latinLnBrk="0" hangingPunct="1">
        <a:lnSpc>
          <a:spcPct val="90000"/>
        </a:lnSpc>
        <a:spcBef>
          <a:spcPct val="0"/>
        </a:spcBef>
        <a:buNone/>
        <a:defRPr sz="4000" b="0" i="0" kern="1200">
          <a:solidFill>
            <a:schemeClr val="bg1"/>
          </a:solidFill>
          <a:latin typeface="Sage Headline Black" panose="02010A03040201060103" pitchFamily="2" charset="77"/>
          <a:ea typeface="+mj-ea"/>
          <a:cs typeface="+mj-cs"/>
        </a:defRPr>
      </a:lvl1pPr>
    </p:titleStyle>
    <p:bodyStyle>
      <a:lvl1pPr marL="228600" indent="-228600" algn="l" defTabSz="914400" rtl="0" eaLnBrk="1" latinLnBrk="0" hangingPunct="1">
        <a:lnSpc>
          <a:spcPct val="100000"/>
        </a:lnSpc>
        <a:spcBef>
          <a:spcPts val="10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1pPr>
      <a:lvl2pPr marL="342900" indent="-342900" algn="l" defTabSz="914400" rtl="0" eaLnBrk="1" latinLnBrk="0" hangingPunct="1">
        <a:lnSpc>
          <a:spcPct val="100000"/>
        </a:lnSpc>
        <a:spcBef>
          <a:spcPts val="5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2pPr>
      <a:lvl3pPr marL="685800" indent="-342900" algn="l" defTabSz="914400" rtl="0" eaLnBrk="1" latinLnBrk="0" hangingPunct="1">
        <a:lnSpc>
          <a:spcPct val="100000"/>
        </a:lnSpc>
        <a:spcBef>
          <a:spcPts val="500"/>
        </a:spcBef>
        <a:buFont typeface="Sage Text" panose="02010503040201060103" pitchFamily="50" charset="0"/>
        <a:buChar char="•"/>
        <a:defRPr lang="en-US" sz="1801" b="0" i="0" kern="1200" dirty="0" smtClean="0">
          <a:solidFill>
            <a:schemeClr val="bg1"/>
          </a:solidFill>
          <a:latin typeface="Sage Text" panose="02010503040201060103" pitchFamily="2" charset="77"/>
          <a:ea typeface="+mn-ea"/>
          <a:cs typeface="+mn-cs"/>
        </a:defRPr>
      </a:lvl3pPr>
      <a:lvl4pPr marL="974725" indent="-285750" algn="l" defTabSz="914400" rtl="0" eaLnBrk="1" latinLnBrk="0" hangingPunct="1">
        <a:lnSpc>
          <a:spcPct val="100000"/>
        </a:lnSpc>
        <a:spcBef>
          <a:spcPts val="500"/>
        </a:spcBef>
        <a:buFont typeface="Sage Text" panose="02010503040201060103" pitchFamily="50" charset="0"/>
        <a:buChar char="•"/>
        <a:defRPr lang="en-US" sz="1600" b="0" i="0" kern="1200" dirty="0" smtClean="0">
          <a:solidFill>
            <a:schemeClr val="bg1"/>
          </a:solidFill>
          <a:latin typeface="Sage Text" panose="02010503040201060103" pitchFamily="2" charset="77"/>
          <a:ea typeface="+mn-ea"/>
          <a:cs typeface="+mn-cs"/>
        </a:defRPr>
      </a:lvl4pPr>
      <a:lvl5pPr marL="1314450" indent="-285750" algn="l" defTabSz="914400" rtl="0" eaLnBrk="1" latinLnBrk="0" hangingPunct="1">
        <a:lnSpc>
          <a:spcPct val="100000"/>
        </a:lnSpc>
        <a:spcBef>
          <a:spcPts val="500"/>
        </a:spcBef>
        <a:buFont typeface="Sage Text" panose="02010503040201060103" pitchFamily="50" charset="0"/>
        <a:buChar char="•"/>
        <a:defRPr lang="en-US" sz="1400" b="0" i="0" kern="1200" dirty="0">
          <a:solidFill>
            <a:schemeClr val="bg1"/>
          </a:solidFill>
          <a:latin typeface="Sage Text" panose="02010503040201060103" pitchFamily="2" charset="77"/>
          <a:ea typeface="+mn-ea"/>
          <a:cs typeface="+mn-cs"/>
        </a:defRPr>
      </a:lvl5pPr>
      <a:lvl6pPr marL="25146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264" userDrawn="1">
          <p15:clr>
            <a:srgbClr val="F26B43"/>
          </p15:clr>
        </p15:guide>
        <p15:guide id="3" pos="7416" userDrawn="1">
          <p15:clr>
            <a:srgbClr val="F26B43"/>
          </p15:clr>
        </p15:guide>
        <p15:guide id="4" pos="3048" userDrawn="1">
          <p15:clr>
            <a:srgbClr val="F26B43"/>
          </p15:clr>
        </p15:guide>
        <p15:guide id="5" pos="3744" userDrawn="1">
          <p15:clr>
            <a:srgbClr val="F26B43"/>
          </p15:clr>
        </p15:guide>
        <p15:guide id="6" orient="horz" pos="504" userDrawn="1">
          <p15:clr>
            <a:srgbClr val="F26B43"/>
          </p15:clr>
        </p15:guide>
        <p15:guide id="7" orient="horz" pos="888" userDrawn="1">
          <p15:clr>
            <a:srgbClr val="F26B43"/>
          </p15:clr>
        </p15:guide>
        <p15:guide id="8" orient="horz" pos="1080" userDrawn="1">
          <p15:clr>
            <a:srgbClr val="F26B43"/>
          </p15:clr>
        </p15:guide>
        <p15:guide id="9" orient="horz" pos="3912" userDrawn="1">
          <p15:clr>
            <a:srgbClr val="F26B43"/>
          </p15:clr>
        </p15:guide>
        <p15:guide id="10" orient="horz" pos="4152" userDrawn="1">
          <p15:clr>
            <a:srgbClr val="F26B43"/>
          </p15:clr>
        </p15:guide>
        <p15:guide id="11" orient="horz" pos="3504" userDrawn="1">
          <p15:clr>
            <a:srgbClr val="F26B43"/>
          </p15:clr>
        </p15:guide>
        <p15:guide id="12" pos="39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8.w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oleObject" Target="../embeddings/oleObject1.bin"/><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23.png"/><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microsoft.com/office/2007/relationships/hdphoto" Target="../media/hdphoto1.wdp"/></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25EBC-230C-B747-AE2E-671A85F571C6}"/>
              </a:ext>
            </a:extLst>
          </p:cNvPr>
          <p:cNvSpPr>
            <a:spLocks noGrp="1"/>
          </p:cNvSpPr>
          <p:nvPr>
            <p:ph type="ctrTitle"/>
          </p:nvPr>
        </p:nvSpPr>
        <p:spPr/>
        <p:txBody>
          <a:bodyPr/>
          <a:lstStyle/>
          <a:p>
            <a:r>
              <a:rPr lang="en-US" dirty="0"/>
              <a:t>Sage 300</a:t>
            </a:r>
            <a:br>
              <a:rPr lang="en-US" dirty="0"/>
            </a:br>
            <a:r>
              <a:rPr lang="en-US" dirty="0"/>
              <a:t>Technical Session</a:t>
            </a:r>
            <a:br>
              <a:rPr lang="en-US" dirty="0"/>
            </a:br>
            <a:r>
              <a:rPr lang="en-US" dirty="0"/>
              <a:t>After The Basics</a:t>
            </a:r>
          </a:p>
        </p:txBody>
      </p:sp>
      <p:sp>
        <p:nvSpPr>
          <p:cNvPr id="3" name="Subtitle 2">
            <a:extLst>
              <a:ext uri="{FF2B5EF4-FFF2-40B4-BE49-F238E27FC236}">
                <a16:creationId xmlns:a16="http://schemas.microsoft.com/office/drawing/2014/main" id="{BA3A5602-F751-554B-9560-071726BA2EEE}"/>
              </a:ext>
            </a:extLst>
          </p:cNvPr>
          <p:cNvSpPr>
            <a:spLocks noGrp="1"/>
          </p:cNvSpPr>
          <p:nvPr>
            <p:ph type="subTitle" idx="1"/>
          </p:nvPr>
        </p:nvSpPr>
        <p:spPr/>
        <p:txBody>
          <a:bodyPr/>
          <a:lstStyle/>
          <a:p>
            <a:r>
              <a:rPr lang="en-US" dirty="0"/>
              <a:t>John Thomas (JT)</a:t>
            </a:r>
          </a:p>
          <a:p>
            <a:r>
              <a:rPr lang="en-US" dirty="0"/>
              <a:t>Principal Software Architect</a:t>
            </a:r>
          </a:p>
          <a:p>
            <a:r>
              <a:rPr lang="en-US" dirty="0"/>
              <a:t>September 2022</a:t>
            </a:r>
          </a:p>
        </p:txBody>
      </p:sp>
      <p:pic>
        <p:nvPicPr>
          <p:cNvPr id="10" name="Picture Placeholder 7">
            <a:extLst>
              <a:ext uri="{FF2B5EF4-FFF2-40B4-BE49-F238E27FC236}">
                <a16:creationId xmlns:a16="http://schemas.microsoft.com/office/drawing/2014/main" id="{7E0494FC-5835-9781-311F-96BD9A44E376}"/>
              </a:ext>
            </a:extLst>
          </p:cNvPr>
          <p:cNvPicPr>
            <a:picLocks noGrp="1" noChangeAspect="1"/>
          </p:cNvPicPr>
          <p:nvPr>
            <p:ph type="pic" sz="quarter" idx="13"/>
          </p:nvPr>
        </p:nvPicPr>
        <p:blipFill>
          <a:blip r:embed="rId3"/>
          <a:srcRect l="26647" r="26647"/>
          <a:stretch>
            <a:fillRect/>
          </a:stretch>
        </p:blipFill>
        <p:spPr>
          <a:xfrm>
            <a:off x="6254750" y="0"/>
            <a:ext cx="5962650" cy="6858000"/>
          </a:xfrm>
        </p:spPr>
      </p:pic>
    </p:spTree>
    <p:extLst>
      <p:ext uri="{BB962C8B-B14F-4D97-AF65-F5344CB8AC3E}">
        <p14:creationId xmlns:p14="http://schemas.microsoft.com/office/powerpoint/2010/main" val="1366234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What’s New</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Web SDK for Sage 300 2023</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10</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3" name="TextBox 12">
            <a:extLst>
              <a:ext uri="{FF2B5EF4-FFF2-40B4-BE49-F238E27FC236}">
                <a16:creationId xmlns:a16="http://schemas.microsoft.com/office/drawing/2014/main" id="{A018D019-CC33-58BB-F986-6A1FC9BF6292}"/>
              </a:ext>
            </a:extLst>
          </p:cNvPr>
          <p:cNvSpPr txBox="1"/>
          <p:nvPr/>
        </p:nvSpPr>
        <p:spPr>
          <a:xfrm>
            <a:off x="6035356" y="3047387"/>
            <a:ext cx="5234900" cy="923330"/>
          </a:xfrm>
          <a:prstGeom prst="rect">
            <a:avLst/>
          </a:prstGeom>
          <a:noFill/>
        </p:spPr>
        <p:txBody>
          <a:bodyPr wrap="square" numCol="1" rtlCol="0">
            <a:spAutoFit/>
          </a:bodyPr>
          <a:lstStyle/>
          <a:p>
            <a:pPr marL="285664" indent="-285664">
              <a:buFont typeface="Arial" panose="020B0604020202020204" pitchFamily="34" charset="0"/>
              <a:buChar char="•"/>
            </a:pPr>
            <a:r>
              <a:rPr lang="en-CA" dirty="0"/>
              <a:t>What’s new presentation in the Web SDK’s docs/presentations folder</a:t>
            </a:r>
          </a:p>
          <a:p>
            <a:pPr marL="285664" indent="-285664">
              <a:buFont typeface="Arial" panose="020B0604020202020204" pitchFamily="34" charset="0"/>
              <a:buChar char="•"/>
            </a:pPr>
            <a:r>
              <a:rPr lang="en-CA" dirty="0"/>
              <a:t>Let’s take a quick look</a:t>
            </a:r>
          </a:p>
        </p:txBody>
      </p:sp>
      <p:pic>
        <p:nvPicPr>
          <p:cNvPr id="7" name="Picture 6">
            <a:extLst>
              <a:ext uri="{FF2B5EF4-FFF2-40B4-BE49-F238E27FC236}">
                <a16:creationId xmlns:a16="http://schemas.microsoft.com/office/drawing/2014/main" id="{341F5645-0D8C-D4EA-8E10-5D9EF9D18CC3}"/>
              </a:ext>
            </a:extLst>
          </p:cNvPr>
          <p:cNvPicPr>
            <a:picLocks noChangeAspect="1"/>
          </p:cNvPicPr>
          <p:nvPr/>
        </p:nvPicPr>
        <p:blipFill>
          <a:blip r:embed="rId3"/>
          <a:stretch>
            <a:fillRect/>
          </a:stretch>
        </p:blipFill>
        <p:spPr>
          <a:xfrm>
            <a:off x="519166" y="2241939"/>
            <a:ext cx="5028458" cy="2814843"/>
          </a:xfrm>
          <a:prstGeom prst="rect">
            <a:avLst/>
          </a:prstGeom>
        </p:spPr>
      </p:pic>
    </p:spTree>
    <p:extLst>
      <p:ext uri="{BB962C8B-B14F-4D97-AF65-F5344CB8AC3E}">
        <p14:creationId xmlns:p14="http://schemas.microsoft.com/office/powerpoint/2010/main" val="1945394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26F967-C1B1-2E43-8EFA-7467B6AD7017}"/>
              </a:ext>
            </a:extLst>
          </p:cNvPr>
          <p:cNvSpPr>
            <a:spLocks noGrp="1"/>
          </p:cNvSpPr>
          <p:nvPr>
            <p:ph type="title"/>
          </p:nvPr>
        </p:nvSpPr>
        <p:spPr>
          <a:xfrm>
            <a:off x="411480" y="356401"/>
            <a:ext cx="5684520" cy="594360"/>
          </a:xfrm>
        </p:spPr>
        <p:txBody>
          <a:bodyPr/>
          <a:lstStyle/>
          <a:p>
            <a:r>
              <a:rPr lang="en-US" dirty="0"/>
              <a:t>Upcoming Items</a:t>
            </a:r>
          </a:p>
        </p:txBody>
      </p:sp>
      <p:pic>
        <p:nvPicPr>
          <p:cNvPr id="5" name="Picture Placeholder 4">
            <a:extLst>
              <a:ext uri="{FF2B5EF4-FFF2-40B4-BE49-F238E27FC236}">
                <a16:creationId xmlns:a16="http://schemas.microsoft.com/office/drawing/2014/main" id="{A7AA373B-79D1-2344-A0EE-BF423FA5513A}"/>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6254749" y="-8473"/>
            <a:ext cx="5953271" cy="6220361"/>
          </a:xfrm>
        </p:spPr>
      </p:pic>
      <p:sp>
        <p:nvSpPr>
          <p:cNvPr id="2" name="Slide Number Placeholder 1">
            <a:extLst>
              <a:ext uri="{FF2B5EF4-FFF2-40B4-BE49-F238E27FC236}">
                <a16:creationId xmlns:a16="http://schemas.microsoft.com/office/drawing/2014/main" id="{D7F80002-25EB-844F-AE27-93CAD3B29B06}"/>
              </a:ext>
            </a:extLst>
          </p:cNvPr>
          <p:cNvSpPr>
            <a:spLocks noGrp="1"/>
          </p:cNvSpPr>
          <p:nvPr>
            <p:ph type="sldNum" sz="quarter" idx="10"/>
          </p:nvPr>
        </p:nvSpPr>
        <p:spPr/>
        <p:txBody>
          <a:bodyPr/>
          <a:lstStyle/>
          <a:p>
            <a:r>
              <a:rPr lang="en-US">
                <a:latin typeface="Sage Text Light" panose="02010303040201060103" pitchFamily="2" charset="77"/>
              </a:rPr>
              <a:t>Page </a:t>
            </a:r>
            <a:fld id="{C801F209-6BE7-4AF7-9211-E3F7558EC97C}" type="slidenum">
              <a:rPr smtClean="0">
                <a:latin typeface="Sage Text Light" panose="02010303040201060103" pitchFamily="2" charset="77"/>
              </a:rPr>
              <a:pPr/>
              <a:t>11</a:t>
            </a:fld>
            <a:endParaRPr dirty="0">
              <a:latin typeface="Sage Text Light" panose="02010303040201060103" pitchFamily="2" charset="77"/>
            </a:endParaRPr>
          </a:p>
        </p:txBody>
      </p:sp>
      <p:sp>
        <p:nvSpPr>
          <p:cNvPr id="6" name="Text Placeholder 3">
            <a:extLst>
              <a:ext uri="{FF2B5EF4-FFF2-40B4-BE49-F238E27FC236}">
                <a16:creationId xmlns:a16="http://schemas.microsoft.com/office/drawing/2014/main" id="{48CB47D3-E0D1-967F-6BF2-BCADB269D243}"/>
              </a:ext>
            </a:extLst>
          </p:cNvPr>
          <p:cNvSpPr txBox="1">
            <a:spLocks/>
          </p:cNvSpPr>
          <p:nvPr/>
        </p:nvSpPr>
        <p:spPr>
          <a:xfrm>
            <a:off x="411479" y="1033640"/>
            <a:ext cx="3048158" cy="761781"/>
          </a:xfrm>
          <a:prstGeom prst="rect">
            <a:avLst/>
          </a:prstGeom>
        </p:spPr>
        <p:txBody>
          <a:bodyPr/>
          <a:lstStyle>
            <a:lvl1pPr marL="228600" indent="-228600" algn="l" defTabSz="914400" rtl="0" eaLnBrk="1" latinLnBrk="0" hangingPunct="1">
              <a:lnSpc>
                <a:spcPct val="100000"/>
              </a:lnSpc>
              <a:spcBef>
                <a:spcPts val="10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1pPr>
            <a:lvl2pPr marL="342900" indent="-342900" algn="l" defTabSz="914400" rtl="0" eaLnBrk="1" latinLnBrk="0" hangingPunct="1">
              <a:lnSpc>
                <a:spcPct val="100000"/>
              </a:lnSpc>
              <a:spcBef>
                <a:spcPts val="5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2pPr>
            <a:lvl3pPr marL="685800" indent="-342900" algn="l" defTabSz="914400" rtl="0" eaLnBrk="1" latinLnBrk="0" hangingPunct="1">
              <a:lnSpc>
                <a:spcPct val="100000"/>
              </a:lnSpc>
              <a:spcBef>
                <a:spcPts val="500"/>
              </a:spcBef>
              <a:buFont typeface="Sage Text" panose="02010503040201060103" pitchFamily="50" charset="0"/>
              <a:buChar char="•"/>
              <a:defRPr lang="en-US" sz="1801" b="0" i="0" kern="1200" dirty="0" smtClean="0">
                <a:solidFill>
                  <a:schemeClr val="bg1"/>
                </a:solidFill>
                <a:latin typeface="Sage Text" panose="02010503040201060103" pitchFamily="2" charset="77"/>
                <a:ea typeface="+mn-ea"/>
                <a:cs typeface="+mn-cs"/>
              </a:defRPr>
            </a:lvl3pPr>
            <a:lvl4pPr marL="974725" indent="-285750" algn="l" defTabSz="914400" rtl="0" eaLnBrk="1" latinLnBrk="0" hangingPunct="1">
              <a:lnSpc>
                <a:spcPct val="100000"/>
              </a:lnSpc>
              <a:spcBef>
                <a:spcPts val="500"/>
              </a:spcBef>
              <a:buFont typeface="Sage Text" panose="02010503040201060103" pitchFamily="50" charset="0"/>
              <a:buChar char="•"/>
              <a:defRPr lang="en-US" sz="1600" b="0" i="0" kern="1200" dirty="0" smtClean="0">
                <a:solidFill>
                  <a:schemeClr val="bg1"/>
                </a:solidFill>
                <a:latin typeface="Sage Text" panose="02010503040201060103" pitchFamily="2" charset="77"/>
                <a:ea typeface="+mn-ea"/>
                <a:cs typeface="+mn-cs"/>
              </a:defRPr>
            </a:lvl4pPr>
            <a:lvl5pPr marL="1314450" indent="-285750" algn="l" defTabSz="914400" rtl="0" eaLnBrk="1" latinLnBrk="0" hangingPunct="1">
              <a:lnSpc>
                <a:spcPct val="100000"/>
              </a:lnSpc>
              <a:spcBef>
                <a:spcPts val="500"/>
              </a:spcBef>
              <a:buFont typeface="Sage Text" panose="02010503040201060103" pitchFamily="50" charset="0"/>
              <a:buChar char="•"/>
              <a:defRPr lang="en-US" sz="1400" b="0" i="0" kern="1200" dirty="0">
                <a:solidFill>
                  <a:schemeClr val="bg1"/>
                </a:solidFill>
                <a:latin typeface="Sage Text" panose="02010503040201060103" pitchFamily="2" charset="77"/>
                <a:ea typeface="+mn-ea"/>
                <a:cs typeface="+mn-cs"/>
              </a:defRPr>
            </a:lvl5pPr>
            <a:lvl6pPr marL="25146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9pPr>
          </a:lstStyle>
          <a:p>
            <a:pPr marL="0" indent="0">
              <a:buNone/>
            </a:pPr>
            <a:r>
              <a:rPr lang="en-US" sz="2400" dirty="0">
                <a:solidFill>
                  <a:srgbClr val="00D639"/>
                </a:solidFill>
              </a:rPr>
              <a:t>Overview</a:t>
            </a:r>
          </a:p>
        </p:txBody>
      </p:sp>
    </p:spTree>
    <p:extLst>
      <p:ext uri="{BB962C8B-B14F-4D97-AF65-F5344CB8AC3E}">
        <p14:creationId xmlns:p14="http://schemas.microsoft.com/office/powerpoint/2010/main" val="2500046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12</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95036"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Completed – 2023.1</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52665" cy="1946687"/>
          </a:xfrm>
          <a:prstGeom prst="rect">
            <a:avLst/>
          </a:prstGeom>
          <a:noFill/>
        </p:spPr>
        <p:txBody>
          <a:bodyPr wrap="square" lIns="0" tIns="0" rIns="0" bIns="0" rtlCol="0">
            <a:spAutoFit/>
          </a:bodyPr>
          <a:lstStyle/>
          <a:p>
            <a:pPr algn="l"/>
            <a:r>
              <a:rPr lang="en-US" b="1" dirty="0">
                <a:latin typeface="Sage Text" panose="02010503040201060103" pitchFamily="2" charset="77"/>
              </a:rPr>
              <a:t>Enhancement to delete customization files from file system</a:t>
            </a:r>
          </a:p>
          <a:p>
            <a:pPr algn="l"/>
            <a:endParaRPr lang="en-US" sz="1050" b="1" i="0" dirty="0">
              <a:solidFill>
                <a:schemeClr val="tx1"/>
              </a:solidFill>
              <a:latin typeface="Sage Text" panose="02010503040201060103" pitchFamily="2" charset="77"/>
            </a:endParaRPr>
          </a:p>
          <a:p>
            <a:pPr algn="l"/>
            <a:r>
              <a:rPr lang="en-US" sz="1600" dirty="0">
                <a:latin typeface="Sage Text" panose="02010503040201060103" pitchFamily="2" charset="77"/>
              </a:rPr>
              <a:t>Currently when a customization is deleted, it is removed from the database but not the file system. </a:t>
            </a:r>
          </a:p>
          <a:p>
            <a:pPr algn="l"/>
            <a:r>
              <a:rPr lang="en-US" sz="1600" dirty="0">
                <a:latin typeface="Sage Text" panose="02010503040201060103" pitchFamily="2" charset="77"/>
              </a:rPr>
              <a:t>The desire is to remove the customization completely when deleted</a:t>
            </a:r>
            <a:r>
              <a:rPr lang="en-US" sz="1050" dirty="0">
                <a:latin typeface="Sage Text" panose="02010503040201060103" pitchFamily="2" charset="77"/>
              </a:rPr>
              <a:t>.</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31393678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13</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dirty="0">
                <a:solidFill>
                  <a:schemeClr val="bg1"/>
                </a:solidFill>
                <a:latin typeface="Sage Text" panose="02010503040201060103" pitchFamily="2" charset="77"/>
              </a:rPr>
              <a:t>In-Progress</a:t>
            </a:r>
            <a:r>
              <a:rPr lang="en-US" sz="2000" b="1" i="0" dirty="0">
                <a:solidFill>
                  <a:schemeClr val="bg1"/>
                </a:solidFill>
                <a:latin typeface="Sage Text" panose="02010503040201060103" pitchFamily="2" charset="77"/>
              </a:rPr>
              <a:t> – 2023.1</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2408352"/>
          </a:xfrm>
          <a:prstGeom prst="rect">
            <a:avLst/>
          </a:prstGeom>
          <a:noFill/>
        </p:spPr>
        <p:txBody>
          <a:bodyPr wrap="square" lIns="0" tIns="0" rIns="0" bIns="0" rtlCol="0">
            <a:spAutoFit/>
          </a:bodyPr>
          <a:lstStyle/>
          <a:p>
            <a:pPr algn="l"/>
            <a:r>
              <a:rPr lang="en-US" b="1" dirty="0">
                <a:latin typeface="Sage Text" panose="02010503040201060103" pitchFamily="2" charset="77"/>
              </a:rPr>
              <a:t>Web API Error Messages are not Specific</a:t>
            </a:r>
          </a:p>
          <a:p>
            <a:pPr algn="l"/>
            <a:endParaRPr lang="en-US" sz="1050" b="1" i="0" dirty="0">
              <a:solidFill>
                <a:schemeClr val="tx1"/>
              </a:solidFill>
              <a:latin typeface="Sage Text" panose="02010503040201060103" pitchFamily="2" charset="77"/>
            </a:endParaRPr>
          </a:p>
          <a:p>
            <a:pPr algn="l"/>
            <a:r>
              <a:rPr lang="en-US" sz="1600" dirty="0">
                <a:latin typeface="Sage Text" panose="02010503040201060103" pitchFamily="2" charset="77"/>
              </a:rPr>
              <a:t>Error messages in the Web API do not raise the specific error message from the server which leads to frustration when attempting to diagnose failure. </a:t>
            </a:r>
          </a:p>
          <a:p>
            <a:pPr algn="l"/>
            <a:r>
              <a:rPr lang="en-US" sz="1600" dirty="0">
                <a:latin typeface="Sage Text" panose="02010503040201060103" pitchFamily="2" charset="77"/>
              </a:rPr>
              <a:t>The desire is to have specific error messages from server exposed while some messages will continue to remain generic (i.e., authentication, etc.).</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3917672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14</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Target – 2023.x</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2162130"/>
          </a:xfrm>
          <a:prstGeom prst="rect">
            <a:avLst/>
          </a:prstGeom>
          <a:noFill/>
        </p:spPr>
        <p:txBody>
          <a:bodyPr wrap="square" lIns="0" tIns="0" rIns="0" bIns="0" rtlCol="0">
            <a:spAutoFit/>
          </a:bodyPr>
          <a:lstStyle/>
          <a:p>
            <a:pPr algn="l"/>
            <a:r>
              <a:rPr lang="en-US" b="1" dirty="0">
                <a:latin typeface="Sage Text" panose="02010503040201060103" pitchFamily="2" charset="77"/>
              </a:rPr>
              <a:t>Suppression of Debug Messages</a:t>
            </a:r>
          </a:p>
          <a:p>
            <a:pPr algn="l"/>
            <a:endParaRPr lang="en-US" sz="1050" b="1" i="0" dirty="0">
              <a:solidFill>
                <a:schemeClr val="tx1"/>
              </a:solidFill>
              <a:latin typeface="Sage Text" panose="02010503040201060103" pitchFamily="2" charset="77"/>
            </a:endParaRPr>
          </a:p>
          <a:p>
            <a:pPr algn="l"/>
            <a:r>
              <a:rPr lang="en-US" sz="1600" b="0" i="0" dirty="0">
                <a:solidFill>
                  <a:schemeClr val="tx1"/>
                </a:solidFill>
                <a:latin typeface="Sage Text" panose="02010503040201060103" pitchFamily="2" charset="77"/>
              </a:rPr>
              <a:t>During the debug session of a solution, the debug output window is filled with numerous messages from the Sage Business Layers thus making it difficult to see developer debug messages to the console. </a:t>
            </a:r>
          </a:p>
          <a:p>
            <a:pPr algn="l"/>
            <a:r>
              <a:rPr lang="en-US" sz="1600" b="0" i="0" dirty="0">
                <a:solidFill>
                  <a:schemeClr val="tx1"/>
                </a:solidFill>
                <a:latin typeface="Sage Text" panose="02010503040201060103" pitchFamily="2" charset="77"/>
              </a:rPr>
              <a:t>The desire is to allow developers to enable or disable debug messages from the business layers.</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503503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15</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Target – 2023.x</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2439129"/>
          </a:xfrm>
          <a:prstGeom prst="rect">
            <a:avLst/>
          </a:prstGeom>
          <a:noFill/>
        </p:spPr>
        <p:txBody>
          <a:bodyPr wrap="square" lIns="0" tIns="0" rIns="0" bIns="0" rtlCol="0">
            <a:spAutoFit/>
          </a:bodyPr>
          <a:lstStyle/>
          <a:p>
            <a:pPr algn="l"/>
            <a:r>
              <a:rPr lang="en-US" b="1" dirty="0">
                <a:latin typeface="Sage Text" panose="02010503040201060103" pitchFamily="2" charset="77"/>
              </a:rPr>
              <a:t>Drilldown Framework Requires Global Implementation</a:t>
            </a:r>
          </a:p>
          <a:p>
            <a:pPr algn="l"/>
            <a:endParaRPr lang="en-US" sz="1050" b="1" i="0" dirty="0">
              <a:solidFill>
                <a:schemeClr val="tx1"/>
              </a:solidFill>
              <a:latin typeface="Sage Text" panose="02010503040201060103" pitchFamily="2" charset="77"/>
            </a:endParaRPr>
          </a:p>
          <a:p>
            <a:pPr algn="l"/>
            <a:r>
              <a:rPr lang="en-US" sz="1600" dirty="0">
                <a:latin typeface="Sage Text" panose="02010503040201060103" pitchFamily="2" charset="77"/>
              </a:rPr>
              <a:t>The drilldown framework in the desktop has a global implementation which the web screens utilize. However, the drilldown framework in the web screens is module specific. </a:t>
            </a:r>
          </a:p>
          <a:p>
            <a:pPr algn="l"/>
            <a:r>
              <a:rPr lang="en-US" sz="1600" dirty="0">
                <a:latin typeface="Sage Text" panose="02010503040201060103" pitchFamily="2" charset="77"/>
              </a:rPr>
              <a:t>The desire is to have a global implementation in the web screens that can be implemented and invoked in any web screen where applicable.</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3864060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16</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Target – 2023.x</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1915909"/>
          </a:xfrm>
          <a:prstGeom prst="rect">
            <a:avLst/>
          </a:prstGeom>
          <a:noFill/>
        </p:spPr>
        <p:txBody>
          <a:bodyPr wrap="square" lIns="0" tIns="0" rIns="0" bIns="0" rtlCol="0">
            <a:spAutoFit/>
          </a:bodyPr>
          <a:lstStyle/>
          <a:p>
            <a:pPr algn="l"/>
            <a:r>
              <a:rPr lang="en-US" b="1" dirty="0">
                <a:latin typeface="Sage Text" panose="02010503040201060103" pitchFamily="2" charset="77"/>
              </a:rPr>
              <a:t>Customization API</a:t>
            </a:r>
          </a:p>
          <a:p>
            <a:pPr algn="l"/>
            <a:endParaRPr lang="en-US" sz="1050" b="1" i="0" dirty="0">
              <a:solidFill>
                <a:schemeClr val="tx1"/>
              </a:solidFill>
              <a:latin typeface="Sage Text" panose="02010503040201060103" pitchFamily="2" charset="77"/>
            </a:endParaRPr>
          </a:p>
          <a:p>
            <a:pPr algn="l"/>
            <a:r>
              <a:rPr lang="en-US" sz="1600" dirty="0">
                <a:latin typeface="Sage Text" panose="02010503040201060103" pitchFamily="2" charset="77"/>
              </a:rPr>
              <a:t>The administration of web screen customizations are performed by the Customization Administration screen. </a:t>
            </a:r>
          </a:p>
          <a:p>
            <a:pPr algn="l"/>
            <a:r>
              <a:rPr lang="en-US" sz="1600" dirty="0">
                <a:latin typeface="Sage Text" panose="02010503040201060103" pitchFamily="2" charset="77"/>
              </a:rPr>
              <a:t>The desire is to provide a UI-less API for the import and maintenance of web screen customizations.</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40712164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17</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Target – 2023.x</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1423467"/>
          </a:xfrm>
          <a:prstGeom prst="rect">
            <a:avLst/>
          </a:prstGeom>
          <a:noFill/>
        </p:spPr>
        <p:txBody>
          <a:bodyPr wrap="square" lIns="0" tIns="0" rIns="0" bIns="0" rtlCol="0">
            <a:spAutoFit/>
          </a:bodyPr>
          <a:lstStyle/>
          <a:p>
            <a:pPr algn="l"/>
            <a:r>
              <a:rPr lang="en-US" b="1" dirty="0">
                <a:latin typeface="Sage Text" panose="02010503040201060103" pitchFamily="2" charset="77"/>
              </a:rPr>
              <a:t>Web Finder Compatibility with AS0020</a:t>
            </a:r>
          </a:p>
          <a:p>
            <a:pPr algn="l"/>
            <a:endParaRPr lang="en-US" sz="1050" b="1" i="0" dirty="0">
              <a:solidFill>
                <a:schemeClr val="tx1"/>
              </a:solidFill>
              <a:latin typeface="Sage Text" panose="02010503040201060103" pitchFamily="2" charset="77"/>
            </a:endParaRPr>
          </a:p>
          <a:p>
            <a:pPr algn="l"/>
            <a:r>
              <a:rPr lang="en-US" sz="1600" b="0" i="0" dirty="0">
                <a:solidFill>
                  <a:schemeClr val="tx1"/>
                </a:solidFill>
                <a:latin typeface="Sage Text" panose="02010503040201060103" pitchFamily="2" charset="77"/>
              </a:rPr>
              <a:t>The web screen finder is not compatible with business view AS0020. </a:t>
            </a:r>
          </a:p>
          <a:p>
            <a:pPr algn="l"/>
            <a:r>
              <a:rPr lang="en-US" sz="1600" b="0" i="0" dirty="0">
                <a:solidFill>
                  <a:schemeClr val="tx1"/>
                </a:solidFill>
                <a:latin typeface="Sage Text" panose="02010503040201060103" pitchFamily="2" charset="77"/>
              </a:rPr>
              <a:t>The desire </a:t>
            </a:r>
            <a:r>
              <a:rPr lang="en-US" sz="1600" dirty="0">
                <a:latin typeface="Sage Text" panose="02010503040201060103" pitchFamily="2" charset="77"/>
              </a:rPr>
              <a:t>is to allow a finder definition to be successful with this business view.</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9994092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18</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Target – 2023.x</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2931572"/>
          </a:xfrm>
          <a:prstGeom prst="rect">
            <a:avLst/>
          </a:prstGeom>
          <a:noFill/>
        </p:spPr>
        <p:txBody>
          <a:bodyPr wrap="square" lIns="0" tIns="0" rIns="0" bIns="0" rtlCol="0">
            <a:spAutoFit/>
          </a:bodyPr>
          <a:lstStyle/>
          <a:p>
            <a:pPr algn="l"/>
            <a:r>
              <a:rPr lang="en-US" b="1" dirty="0">
                <a:latin typeface="Sage Text" panose="02010503040201060103" pitchFamily="2" charset="77"/>
              </a:rPr>
              <a:t>Numeric Composite Helper has hide/show issue.</a:t>
            </a:r>
          </a:p>
          <a:p>
            <a:pPr algn="l"/>
            <a:endParaRPr lang="en-US" sz="1050" b="1" i="0" dirty="0">
              <a:solidFill>
                <a:schemeClr val="tx1"/>
              </a:solidFill>
              <a:latin typeface="Sage Text" panose="02010503040201060103" pitchFamily="2" charset="77"/>
            </a:endParaRPr>
          </a:p>
          <a:p>
            <a:pPr algn="l"/>
            <a:r>
              <a:rPr lang="en-US" sz="1600" b="0" i="0" dirty="0">
                <a:solidFill>
                  <a:schemeClr val="tx1"/>
                </a:solidFill>
                <a:latin typeface="Sage Text" panose="02010503040201060103" pitchFamily="2" charset="77"/>
              </a:rPr>
              <a:t>The numeric composite helper hides the label and input widget successfully but un-hiding only displays the label. This is due to a layering issue in the supporting helpers. </a:t>
            </a:r>
          </a:p>
          <a:p>
            <a:pPr algn="l"/>
            <a:r>
              <a:rPr lang="en-US" sz="1600" b="0" i="0" dirty="0">
                <a:solidFill>
                  <a:schemeClr val="tx1"/>
                </a:solidFill>
                <a:latin typeface="Sage Text" panose="02010503040201060103" pitchFamily="2" charset="77"/>
              </a:rPr>
              <a:t>The desire is to be able to successfully hide and un-hide widgets as expected. </a:t>
            </a:r>
          </a:p>
          <a:p>
            <a:pPr algn="l"/>
            <a:r>
              <a:rPr lang="en-US" sz="1600" b="0" i="0" dirty="0">
                <a:solidFill>
                  <a:schemeClr val="tx1"/>
                </a:solidFill>
                <a:latin typeface="Sage Text" panose="02010503040201060103" pitchFamily="2" charset="77"/>
              </a:rPr>
              <a:t>Note: A workaround is </a:t>
            </a:r>
            <a:r>
              <a:rPr lang="en-US" sz="1600" dirty="0">
                <a:latin typeface="Sage Text" panose="02010503040201060103" pitchFamily="2" charset="77"/>
              </a:rPr>
              <a:t>to place the hide/un-hide check on the &lt;DIV&gt; element as opposed to using the composite helper property.</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34321958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19</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Target – 2023.x</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2192908"/>
          </a:xfrm>
          <a:prstGeom prst="rect">
            <a:avLst/>
          </a:prstGeom>
          <a:noFill/>
        </p:spPr>
        <p:txBody>
          <a:bodyPr wrap="square" lIns="0" tIns="0" rIns="0" bIns="0" rtlCol="0">
            <a:spAutoFit/>
          </a:bodyPr>
          <a:lstStyle/>
          <a:p>
            <a:pPr algn="l"/>
            <a:r>
              <a:rPr lang="en-US" b="1" dirty="0">
                <a:latin typeface="Sage Text" panose="02010503040201060103" pitchFamily="2" charset="77"/>
              </a:rPr>
              <a:t>Finder Composite Helper does not Implement a Hamburger Label</a:t>
            </a:r>
          </a:p>
          <a:p>
            <a:pPr algn="l"/>
            <a:endParaRPr lang="en-US" sz="1050" b="1" i="0" dirty="0">
              <a:solidFill>
                <a:schemeClr val="tx1"/>
              </a:solidFill>
              <a:latin typeface="Sage Text" panose="02010503040201060103" pitchFamily="2" charset="77"/>
            </a:endParaRPr>
          </a:p>
          <a:p>
            <a:pPr algn="l"/>
            <a:r>
              <a:rPr lang="en-US" sz="1600" b="0" i="0" dirty="0">
                <a:solidFill>
                  <a:schemeClr val="tx1"/>
                </a:solidFill>
                <a:latin typeface="Sage Text" panose="02010503040201060103" pitchFamily="2" charset="77"/>
              </a:rPr>
              <a:t>The finder composite helper has the interface properties to create a hamburger label; however, the composite helper does not have the supporting logic. </a:t>
            </a:r>
          </a:p>
          <a:p>
            <a:pPr algn="l"/>
            <a:r>
              <a:rPr lang="en-US" sz="1600" b="0" i="0" dirty="0">
                <a:solidFill>
                  <a:schemeClr val="tx1"/>
                </a:solidFill>
                <a:latin typeface="Sage Text" panose="02010503040201060103" pitchFamily="2" charset="77"/>
              </a:rPr>
              <a:t>The desire is to implement this functionality for the exposed interface.</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859739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DDCCC-2BBC-E246-8A53-0C1D54DB9F22}"/>
              </a:ext>
            </a:extLst>
          </p:cNvPr>
          <p:cNvSpPr>
            <a:spLocks noGrp="1"/>
          </p:cNvSpPr>
          <p:nvPr>
            <p:ph type="title"/>
          </p:nvPr>
        </p:nvSpPr>
        <p:spPr/>
        <p:txBody>
          <a:bodyPr/>
          <a:lstStyle/>
          <a:p>
            <a:r>
              <a:rPr lang="en-US" dirty="0"/>
              <a:t>Table of contents</a:t>
            </a:r>
          </a:p>
        </p:txBody>
      </p:sp>
      <p:sp>
        <p:nvSpPr>
          <p:cNvPr id="4" name="Text Placeholder 3">
            <a:extLst>
              <a:ext uri="{FF2B5EF4-FFF2-40B4-BE49-F238E27FC236}">
                <a16:creationId xmlns:a16="http://schemas.microsoft.com/office/drawing/2014/main" id="{235EF040-A010-8F4A-843C-76AE32D62F96}"/>
              </a:ext>
            </a:extLst>
          </p:cNvPr>
          <p:cNvSpPr>
            <a:spLocks noGrp="1"/>
          </p:cNvSpPr>
          <p:nvPr>
            <p:ph type="body" sz="quarter" idx="12"/>
          </p:nvPr>
        </p:nvSpPr>
        <p:spPr>
          <a:xfrm>
            <a:off x="5252215" y="1791618"/>
            <a:ext cx="2679192" cy="987552"/>
          </a:xfrm>
        </p:spPr>
        <p:txBody>
          <a:bodyPr/>
          <a:lstStyle/>
          <a:p>
            <a:r>
              <a:rPr lang="en-US" dirty="0"/>
              <a:t>Welcome</a:t>
            </a:r>
          </a:p>
          <a:p>
            <a:pPr lvl="1"/>
            <a:r>
              <a:rPr lang="en-US" dirty="0"/>
              <a:t>TPAC folks and quick review of The Basics</a:t>
            </a:r>
          </a:p>
        </p:txBody>
      </p:sp>
      <p:sp>
        <p:nvSpPr>
          <p:cNvPr id="5" name="Text Placeholder 4">
            <a:extLst>
              <a:ext uri="{FF2B5EF4-FFF2-40B4-BE49-F238E27FC236}">
                <a16:creationId xmlns:a16="http://schemas.microsoft.com/office/drawing/2014/main" id="{23C60FB3-DA2E-EC40-8B08-61B3A8B56FE9}"/>
              </a:ext>
            </a:extLst>
          </p:cNvPr>
          <p:cNvSpPr>
            <a:spLocks noGrp="1"/>
          </p:cNvSpPr>
          <p:nvPr>
            <p:ph type="body" sz="quarter" idx="13"/>
          </p:nvPr>
        </p:nvSpPr>
        <p:spPr>
          <a:xfrm>
            <a:off x="8091173" y="1791618"/>
            <a:ext cx="2679192" cy="987552"/>
          </a:xfrm>
        </p:spPr>
        <p:txBody>
          <a:bodyPr/>
          <a:lstStyle/>
          <a:p>
            <a:r>
              <a:rPr lang="en-US" dirty="0"/>
              <a:t>Information Sharing</a:t>
            </a:r>
          </a:p>
          <a:p>
            <a:pPr lvl="1"/>
            <a:r>
              <a:rPr lang="en-US" dirty="0"/>
              <a:t>Tips, How To’s, etc.</a:t>
            </a:r>
          </a:p>
        </p:txBody>
      </p:sp>
      <p:sp>
        <p:nvSpPr>
          <p:cNvPr id="6" name="Text Placeholder 5">
            <a:extLst>
              <a:ext uri="{FF2B5EF4-FFF2-40B4-BE49-F238E27FC236}">
                <a16:creationId xmlns:a16="http://schemas.microsoft.com/office/drawing/2014/main" id="{4549BDE7-9F86-9547-9153-C629F0487C8A}"/>
              </a:ext>
            </a:extLst>
          </p:cNvPr>
          <p:cNvSpPr>
            <a:spLocks noGrp="1"/>
          </p:cNvSpPr>
          <p:nvPr>
            <p:ph type="body" sz="quarter" idx="14"/>
          </p:nvPr>
        </p:nvSpPr>
        <p:spPr>
          <a:xfrm>
            <a:off x="5252215" y="3012343"/>
            <a:ext cx="2838958" cy="987552"/>
          </a:xfrm>
        </p:spPr>
        <p:txBody>
          <a:bodyPr/>
          <a:lstStyle/>
          <a:p>
            <a:r>
              <a:rPr lang="en-US" dirty="0"/>
              <a:t>What’s New</a:t>
            </a:r>
          </a:p>
          <a:p>
            <a:pPr lvl="1"/>
            <a:r>
              <a:rPr lang="en-US" dirty="0"/>
              <a:t>Application and SDK</a:t>
            </a:r>
          </a:p>
        </p:txBody>
      </p:sp>
      <p:sp>
        <p:nvSpPr>
          <p:cNvPr id="7" name="Text Placeholder 6">
            <a:extLst>
              <a:ext uri="{FF2B5EF4-FFF2-40B4-BE49-F238E27FC236}">
                <a16:creationId xmlns:a16="http://schemas.microsoft.com/office/drawing/2014/main" id="{05320C11-531B-C545-A4DF-617EB1EE0B3D}"/>
              </a:ext>
            </a:extLst>
          </p:cNvPr>
          <p:cNvSpPr>
            <a:spLocks noGrp="1"/>
          </p:cNvSpPr>
          <p:nvPr>
            <p:ph type="body" sz="quarter" idx="15"/>
          </p:nvPr>
        </p:nvSpPr>
        <p:spPr>
          <a:xfrm>
            <a:off x="8091172" y="3012343"/>
            <a:ext cx="3443487" cy="987552"/>
          </a:xfrm>
        </p:spPr>
        <p:txBody>
          <a:bodyPr/>
          <a:lstStyle/>
          <a:p>
            <a:r>
              <a:rPr lang="en-US" dirty="0"/>
              <a:t>Declarative  Report Framework</a:t>
            </a:r>
          </a:p>
          <a:p>
            <a:pPr lvl="1"/>
            <a:r>
              <a:rPr lang="en-US" dirty="0"/>
              <a:t>Explanation and Demo</a:t>
            </a:r>
          </a:p>
        </p:txBody>
      </p:sp>
      <p:sp>
        <p:nvSpPr>
          <p:cNvPr id="8" name="Text Placeholder 7">
            <a:extLst>
              <a:ext uri="{FF2B5EF4-FFF2-40B4-BE49-F238E27FC236}">
                <a16:creationId xmlns:a16="http://schemas.microsoft.com/office/drawing/2014/main" id="{4CBFE028-76A9-C843-9C32-57CCBB917B4B}"/>
              </a:ext>
            </a:extLst>
          </p:cNvPr>
          <p:cNvSpPr>
            <a:spLocks noGrp="1"/>
          </p:cNvSpPr>
          <p:nvPr>
            <p:ph type="body" sz="quarter" idx="16"/>
          </p:nvPr>
        </p:nvSpPr>
        <p:spPr>
          <a:xfrm>
            <a:off x="5252215" y="4233067"/>
            <a:ext cx="2679192" cy="987552"/>
          </a:xfrm>
        </p:spPr>
        <p:txBody>
          <a:bodyPr/>
          <a:lstStyle/>
          <a:p>
            <a:r>
              <a:rPr lang="en-US" dirty="0"/>
              <a:t>Upcoming Items</a:t>
            </a:r>
          </a:p>
          <a:p>
            <a:pPr lvl="1"/>
            <a:r>
              <a:rPr lang="en-US" dirty="0"/>
              <a:t>Overview</a:t>
            </a:r>
          </a:p>
        </p:txBody>
      </p:sp>
      <p:sp>
        <p:nvSpPr>
          <p:cNvPr id="9" name="Text Placeholder 8">
            <a:extLst>
              <a:ext uri="{FF2B5EF4-FFF2-40B4-BE49-F238E27FC236}">
                <a16:creationId xmlns:a16="http://schemas.microsoft.com/office/drawing/2014/main" id="{282FC998-FAA5-4746-9CF3-D4698B8A9AD8}"/>
              </a:ext>
            </a:extLst>
          </p:cNvPr>
          <p:cNvSpPr>
            <a:spLocks noGrp="1"/>
          </p:cNvSpPr>
          <p:nvPr>
            <p:ph type="body" sz="quarter" idx="17"/>
          </p:nvPr>
        </p:nvSpPr>
        <p:spPr>
          <a:xfrm>
            <a:off x="8091173" y="4233067"/>
            <a:ext cx="2679192" cy="987552"/>
          </a:xfrm>
        </p:spPr>
        <p:txBody>
          <a:bodyPr/>
          <a:lstStyle/>
          <a:p>
            <a:r>
              <a:rPr lang="en-US" dirty="0"/>
              <a:t>Roundtable</a:t>
            </a:r>
          </a:p>
          <a:p>
            <a:pPr lvl="1"/>
            <a:r>
              <a:rPr lang="en-US" dirty="0"/>
              <a:t>What’s on you mind</a:t>
            </a:r>
          </a:p>
        </p:txBody>
      </p:sp>
      <p:sp>
        <p:nvSpPr>
          <p:cNvPr id="10" name="Slide Number Placeholder 9">
            <a:extLst>
              <a:ext uri="{FF2B5EF4-FFF2-40B4-BE49-F238E27FC236}">
                <a16:creationId xmlns:a16="http://schemas.microsoft.com/office/drawing/2014/main" id="{07D2E574-35AE-1F44-A9BF-7AD89A71E699}"/>
              </a:ext>
            </a:extLst>
          </p:cNvPr>
          <p:cNvSpPr>
            <a:spLocks noGrp="1"/>
          </p:cNvSpPr>
          <p:nvPr>
            <p:ph type="sldNum" sz="quarter" idx="10"/>
          </p:nvPr>
        </p:nvSpPr>
        <p:spPr/>
        <p:txBody>
          <a:bodyPr/>
          <a:lstStyle/>
          <a:p>
            <a:r>
              <a:rPr lang="en-US"/>
              <a:t>Page </a:t>
            </a:r>
            <a:fld id="{888928BD-9DD5-4B49-B597-3FD2BD4272DD}" type="slidenum">
              <a:rPr smtClean="0"/>
              <a:pPr/>
              <a:t>2</a:t>
            </a:fld>
            <a:endParaRPr dirty="0"/>
          </a:p>
        </p:txBody>
      </p:sp>
    </p:spTree>
    <p:extLst>
      <p:ext uri="{BB962C8B-B14F-4D97-AF65-F5344CB8AC3E}">
        <p14:creationId xmlns:p14="http://schemas.microsoft.com/office/powerpoint/2010/main" val="23266325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20</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Target – 2023.x</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1946687"/>
          </a:xfrm>
          <a:prstGeom prst="rect">
            <a:avLst/>
          </a:prstGeom>
          <a:noFill/>
        </p:spPr>
        <p:txBody>
          <a:bodyPr wrap="square" lIns="0" tIns="0" rIns="0" bIns="0" rtlCol="0">
            <a:spAutoFit/>
          </a:bodyPr>
          <a:lstStyle/>
          <a:p>
            <a:pPr algn="l"/>
            <a:r>
              <a:rPr lang="en-US" b="1" dirty="0">
                <a:latin typeface="Sage Text" panose="02010503040201060103" pitchFamily="2" charset="77"/>
              </a:rPr>
              <a:t>Customization “Before ID” logic is Incorrect</a:t>
            </a:r>
          </a:p>
          <a:p>
            <a:pPr algn="l"/>
            <a:endParaRPr lang="en-US" sz="1050" b="1" i="0" dirty="0">
              <a:solidFill>
                <a:schemeClr val="tx1"/>
              </a:solidFill>
              <a:latin typeface="Sage Text" panose="02010503040201060103" pitchFamily="2" charset="77"/>
            </a:endParaRPr>
          </a:p>
          <a:p>
            <a:pPr algn="l"/>
            <a:r>
              <a:rPr lang="en-US" sz="1600" dirty="0">
                <a:latin typeface="Sage Text" panose="02010503040201060103" pitchFamily="2" charset="77"/>
              </a:rPr>
              <a:t>When creating a customization and determining widget placement, if a widget is required, does not respond to this property. </a:t>
            </a:r>
          </a:p>
          <a:p>
            <a:pPr algn="l"/>
            <a:r>
              <a:rPr lang="en-US" sz="1600" dirty="0">
                <a:latin typeface="Sage Text" panose="02010503040201060103" pitchFamily="2" charset="77"/>
              </a:rPr>
              <a:t>The desire is to properly react to placement of a widget either before or after a target widget.</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21775895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21</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Target – 2023.x</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1946687"/>
          </a:xfrm>
          <a:prstGeom prst="rect">
            <a:avLst/>
          </a:prstGeom>
          <a:noFill/>
        </p:spPr>
        <p:txBody>
          <a:bodyPr wrap="square" lIns="0" tIns="0" rIns="0" bIns="0" rtlCol="0">
            <a:spAutoFit/>
          </a:bodyPr>
          <a:lstStyle/>
          <a:p>
            <a:pPr algn="l"/>
            <a:r>
              <a:rPr lang="en-US" b="1" dirty="0">
                <a:latin typeface="Sage Text" panose="02010503040201060103" pitchFamily="2" charset="77"/>
              </a:rPr>
              <a:t>Solution Generation Wizard to create {XX}CommonResx file</a:t>
            </a:r>
          </a:p>
          <a:p>
            <a:pPr algn="l"/>
            <a:endParaRPr lang="en-US" sz="1050" b="1" i="0" dirty="0">
              <a:solidFill>
                <a:schemeClr val="tx1"/>
              </a:solidFill>
              <a:latin typeface="Sage Text" panose="02010503040201060103" pitchFamily="2" charset="77"/>
            </a:endParaRPr>
          </a:p>
          <a:p>
            <a:pPr algn="l"/>
            <a:r>
              <a:rPr lang="en-US" sz="1600" b="0" i="0" dirty="0">
                <a:solidFill>
                  <a:schemeClr val="tx1"/>
                </a:solidFill>
                <a:latin typeface="Sage Text" panose="02010503040201060103" pitchFamily="2" charset="77"/>
              </a:rPr>
              <a:t>Internal Sage solution</a:t>
            </a:r>
            <a:r>
              <a:rPr lang="en-US" sz="1600" dirty="0">
                <a:latin typeface="Sage Text" panose="02010503040201060103" pitchFamily="2" charset="77"/>
              </a:rPr>
              <a:t>s have a common resource file per module, and this should also be done for partner solutions. </a:t>
            </a:r>
          </a:p>
          <a:p>
            <a:pPr algn="l"/>
            <a:r>
              <a:rPr lang="en-US" sz="1600" dirty="0">
                <a:latin typeface="Sage Text" panose="02010503040201060103" pitchFamily="2" charset="77"/>
              </a:rPr>
              <a:t>The desire is to provide this feature for partner solutions.</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26315132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22</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Target – 2023.x</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2900794"/>
          </a:xfrm>
          <a:prstGeom prst="rect">
            <a:avLst/>
          </a:prstGeom>
          <a:noFill/>
        </p:spPr>
        <p:txBody>
          <a:bodyPr wrap="square" lIns="0" tIns="0" rIns="0" bIns="0" rtlCol="0">
            <a:spAutoFit/>
          </a:bodyPr>
          <a:lstStyle/>
          <a:p>
            <a:pPr algn="l"/>
            <a:r>
              <a:rPr lang="en-US" b="1" dirty="0">
                <a:latin typeface="Sage Text" panose="02010503040201060103" pitchFamily="2" charset="77"/>
              </a:rPr>
              <a:t>Visual Studio 2022 for Development</a:t>
            </a:r>
          </a:p>
          <a:p>
            <a:pPr algn="l"/>
            <a:endParaRPr lang="en-US" sz="1050" b="1" i="0" dirty="0">
              <a:solidFill>
                <a:schemeClr val="tx1"/>
              </a:solidFill>
              <a:latin typeface="Sage Text" panose="02010503040201060103" pitchFamily="2" charset="77"/>
            </a:endParaRPr>
          </a:p>
          <a:p>
            <a:pPr algn="l"/>
            <a:r>
              <a:rPr lang="en-US" sz="1600" dirty="0">
                <a:latin typeface="Sage Text" panose="02010503040201060103" pitchFamily="2" charset="77"/>
              </a:rPr>
              <a:t>The Sage 300 Web SDK Wizards are compatible with Visual Studio 2019. With the recent release of Visual Studio 2022, the desire is to have these wizards be compatible with 2022.</a:t>
            </a:r>
          </a:p>
          <a:p>
            <a:pPr algn="l"/>
            <a:r>
              <a:rPr lang="en-US" sz="1600" dirty="0">
                <a:latin typeface="Sage Text" panose="02010503040201060103" pitchFamily="2" charset="77"/>
              </a:rPr>
              <a:t>Note: This was attempted for the recent release of Sage 300 2023; however, with the new Visual Studio 2022 format, the 2019 wizards are not compatible with 2022 and this could not be overcome for 2023. Work with Microsoft is on-going.</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37905358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23</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Target – 2024.x</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2654573"/>
          </a:xfrm>
          <a:prstGeom prst="rect">
            <a:avLst/>
          </a:prstGeom>
          <a:noFill/>
        </p:spPr>
        <p:txBody>
          <a:bodyPr wrap="square" lIns="0" tIns="0" rIns="0" bIns="0" rtlCol="0">
            <a:spAutoFit/>
          </a:bodyPr>
          <a:lstStyle/>
          <a:p>
            <a:pPr algn="l"/>
            <a:r>
              <a:rPr lang="en-US" b="1" dirty="0">
                <a:latin typeface="Sage Text" panose="02010503040201060103" pitchFamily="2" charset="77"/>
              </a:rPr>
              <a:t>Web Screen Proxy</a:t>
            </a:r>
          </a:p>
          <a:p>
            <a:pPr algn="l"/>
            <a:endParaRPr lang="en-US" sz="1050" b="1" i="0" dirty="0">
              <a:solidFill>
                <a:schemeClr val="tx1"/>
              </a:solidFill>
              <a:latin typeface="Sage Text" panose="02010503040201060103" pitchFamily="2" charset="77"/>
            </a:endParaRPr>
          </a:p>
          <a:p>
            <a:pPr algn="l"/>
            <a:r>
              <a:rPr lang="en-US" sz="1600" dirty="0">
                <a:latin typeface="Sage Text" panose="02010503040201060103" pitchFamily="2" charset="77"/>
              </a:rPr>
              <a:t>Currently Sage 300 web screens can be invoked and displayed within an iFrame in Sage CRM. However, this proxy has specific Sage CRM bits. With the upcoming development of Sage 300 Payroll web screens and the integration with Sage HRMS, this proxy will be modified to allow generic access.</a:t>
            </a:r>
          </a:p>
          <a:p>
            <a:pPr algn="l"/>
            <a:r>
              <a:rPr lang="en-US" sz="1600" b="0" i="0" dirty="0">
                <a:solidFill>
                  <a:schemeClr val="tx1"/>
                </a:solidFill>
                <a:latin typeface="Sage Text" panose="02010503040201060103" pitchFamily="2" charset="77"/>
              </a:rPr>
              <a:t>The desire </a:t>
            </a:r>
            <a:r>
              <a:rPr lang="en-US" sz="1600" dirty="0">
                <a:latin typeface="Sage Text" panose="02010503040201060103" pitchFamily="2" charset="77"/>
              </a:rPr>
              <a:t>is to the display a Sage 300 web screen from any caller by leveraging the proxy.</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37117095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89E543-146D-294F-9FD3-AF6A4DE2627F}"/>
              </a:ext>
            </a:extLst>
          </p:cNvPr>
          <p:cNvSpPr>
            <a:spLocks noGrp="1"/>
          </p:cNvSpPr>
          <p:nvPr>
            <p:ph type="title"/>
          </p:nvPr>
        </p:nvSpPr>
        <p:spPr/>
        <p:txBody>
          <a:bodyPr/>
          <a:lstStyle/>
          <a:p>
            <a:r>
              <a:rPr lang="en-US" dirty="0"/>
              <a:t>Upcoming Items</a:t>
            </a:r>
          </a:p>
        </p:txBody>
      </p:sp>
      <p:sp>
        <p:nvSpPr>
          <p:cNvPr id="3" name="Slide Number Placeholder 2">
            <a:extLst>
              <a:ext uri="{FF2B5EF4-FFF2-40B4-BE49-F238E27FC236}">
                <a16:creationId xmlns:a16="http://schemas.microsoft.com/office/drawing/2014/main" id="{5302E8D6-A2CE-524D-9C82-E2B74B4B7151}"/>
              </a:ext>
            </a:extLst>
          </p:cNvPr>
          <p:cNvSpPr>
            <a:spLocks noGrp="1"/>
          </p:cNvSpPr>
          <p:nvPr>
            <p:ph type="sldNum" sz="quarter" idx="10"/>
          </p:nvPr>
        </p:nvSpPr>
        <p:spPr/>
        <p:txBody>
          <a:bodyPr/>
          <a:lstStyle/>
          <a:p>
            <a:r>
              <a:rPr lang="en-US"/>
              <a:t>Page </a:t>
            </a:r>
            <a:fld id="{888928BD-9DD5-4B49-B597-3FD2BD4272DD}" type="slidenum">
              <a:rPr smtClean="0"/>
              <a:pPr/>
              <a:t>24</a:t>
            </a:fld>
            <a:endParaRPr dirty="0"/>
          </a:p>
        </p:txBody>
      </p:sp>
      <p:sp>
        <p:nvSpPr>
          <p:cNvPr id="5" name="Text Placeholder 4">
            <a:extLst>
              <a:ext uri="{FF2B5EF4-FFF2-40B4-BE49-F238E27FC236}">
                <a16:creationId xmlns:a16="http://schemas.microsoft.com/office/drawing/2014/main" id="{E550BF31-3F58-5545-8936-5F365D1642EF}"/>
              </a:ext>
            </a:extLst>
          </p:cNvPr>
          <p:cNvSpPr>
            <a:spLocks noGrp="1"/>
          </p:cNvSpPr>
          <p:nvPr>
            <p:ph type="body" sz="quarter" idx="13"/>
          </p:nvPr>
        </p:nvSpPr>
        <p:spPr>
          <a:xfrm>
            <a:off x="6254750" y="499867"/>
            <a:ext cx="3627380" cy="1214633"/>
          </a:xfrm>
        </p:spPr>
        <p:txBody>
          <a:bodyPr/>
          <a:lstStyle/>
          <a:p>
            <a:r>
              <a:rPr lang="en-US" dirty="0"/>
              <a:t>Planned Web API and SDK work</a:t>
            </a:r>
          </a:p>
          <a:p>
            <a:pPr algn="r"/>
            <a:r>
              <a:rPr lang="en-US" sz="1400" i="1" dirty="0"/>
              <a:t>Subject to change</a:t>
            </a:r>
          </a:p>
        </p:txBody>
      </p:sp>
      <p:cxnSp>
        <p:nvCxnSpPr>
          <p:cNvPr id="10" name="Straight Connector 9">
            <a:extLst>
              <a:ext uri="{FF2B5EF4-FFF2-40B4-BE49-F238E27FC236}">
                <a16:creationId xmlns:a16="http://schemas.microsoft.com/office/drawing/2014/main" id="{42AB05C6-89B8-8845-86D2-7CD97525066D}"/>
              </a:ext>
            </a:extLst>
          </p:cNvPr>
          <p:cNvCxnSpPr>
            <a:cxnSpLocks/>
          </p:cNvCxnSpPr>
          <p:nvPr/>
        </p:nvCxnSpPr>
        <p:spPr>
          <a:xfrm>
            <a:off x="1605731" y="2709422"/>
            <a:ext cx="0" cy="26032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0DFCFC4B-EE23-1643-92FE-9B6C48CABAF6}"/>
              </a:ext>
            </a:extLst>
          </p:cNvPr>
          <p:cNvSpPr>
            <a:spLocks noChangeAspect="1"/>
          </p:cNvSpPr>
          <p:nvPr/>
        </p:nvSpPr>
        <p:spPr>
          <a:xfrm>
            <a:off x="1462714" y="2557024"/>
            <a:ext cx="274320" cy="274320"/>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endParaRPr lang="en-US" sz="1100" b="1" i="0" dirty="0">
              <a:solidFill>
                <a:schemeClr val="bg1"/>
              </a:solidFill>
              <a:latin typeface="Sage Text" panose="02010503040201060103" pitchFamily="2" charset="77"/>
            </a:endParaRPr>
          </a:p>
        </p:txBody>
      </p:sp>
      <p:sp>
        <p:nvSpPr>
          <p:cNvPr id="15" name="Rounded Rectangle 14">
            <a:extLst>
              <a:ext uri="{FF2B5EF4-FFF2-40B4-BE49-F238E27FC236}">
                <a16:creationId xmlns:a16="http://schemas.microsoft.com/office/drawing/2014/main" id="{BC368AC4-E14F-9F4E-97AF-7748F90BA63E}"/>
              </a:ext>
            </a:extLst>
          </p:cNvPr>
          <p:cNvSpPr/>
          <p:nvPr/>
        </p:nvSpPr>
        <p:spPr>
          <a:xfrm>
            <a:off x="1881186" y="2557024"/>
            <a:ext cx="4761985" cy="2743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i="0" dirty="0">
                <a:solidFill>
                  <a:schemeClr val="bg1"/>
                </a:solidFill>
                <a:latin typeface="Sage Text" panose="02010503040201060103" pitchFamily="2" charset="77"/>
              </a:rPr>
              <a:t>Target – 2024.x</a:t>
            </a:r>
          </a:p>
        </p:txBody>
      </p:sp>
      <p:sp>
        <p:nvSpPr>
          <p:cNvPr id="25" name="TextBox 24">
            <a:extLst>
              <a:ext uri="{FF2B5EF4-FFF2-40B4-BE49-F238E27FC236}">
                <a16:creationId xmlns:a16="http://schemas.microsoft.com/office/drawing/2014/main" id="{835229D3-A9C0-C44B-BD19-96DD5A7E6CF2}"/>
              </a:ext>
            </a:extLst>
          </p:cNvPr>
          <p:cNvSpPr txBox="1"/>
          <p:nvPr/>
        </p:nvSpPr>
        <p:spPr>
          <a:xfrm>
            <a:off x="2123557" y="3203130"/>
            <a:ext cx="4519614" cy="1669688"/>
          </a:xfrm>
          <a:prstGeom prst="rect">
            <a:avLst/>
          </a:prstGeom>
          <a:noFill/>
        </p:spPr>
        <p:txBody>
          <a:bodyPr wrap="square" lIns="0" tIns="0" rIns="0" bIns="0" rtlCol="0">
            <a:spAutoFit/>
          </a:bodyPr>
          <a:lstStyle/>
          <a:p>
            <a:pPr algn="l"/>
            <a:r>
              <a:rPr lang="en-US" b="1" dirty="0">
                <a:latin typeface="Sage Text" panose="02010503040201060103" pitchFamily="2" charset="77"/>
              </a:rPr>
              <a:t>Moving Away from Knockout</a:t>
            </a:r>
          </a:p>
          <a:p>
            <a:pPr algn="l"/>
            <a:endParaRPr lang="en-US" sz="1050" b="1" i="0" dirty="0">
              <a:solidFill>
                <a:schemeClr val="tx1"/>
              </a:solidFill>
              <a:latin typeface="Sage Text" panose="02010503040201060103" pitchFamily="2" charset="77"/>
            </a:endParaRPr>
          </a:p>
          <a:p>
            <a:pPr algn="l"/>
            <a:r>
              <a:rPr lang="en-US" sz="1600" b="0" i="0" dirty="0">
                <a:solidFill>
                  <a:schemeClr val="tx1"/>
                </a:solidFill>
                <a:latin typeface="Sage Text" panose="02010503040201060103" pitchFamily="2" charset="77"/>
              </a:rPr>
              <a:t>Knock</a:t>
            </a:r>
            <a:r>
              <a:rPr lang="en-US" sz="1600" dirty="0">
                <a:latin typeface="Sage Text" panose="02010503040201060103" pitchFamily="2" charset="77"/>
              </a:rPr>
              <a:t>out is used for two-way binding in the web screens. We have performed a POC with using Kendo MVVM for two-way native binding.</a:t>
            </a:r>
          </a:p>
          <a:p>
            <a:pPr algn="l"/>
            <a:r>
              <a:rPr lang="en-US" sz="1600" b="0" i="0" dirty="0">
                <a:solidFill>
                  <a:schemeClr val="tx1"/>
                </a:solidFill>
                <a:latin typeface="Sage Text" panose="02010503040201060103" pitchFamily="2" charset="77"/>
              </a:rPr>
              <a:t>The desire is to eliminate Knockout in-lieu of a more native implementation.</a:t>
            </a:r>
            <a:endParaRPr lang="en-US" sz="1050" b="0" i="0" dirty="0">
              <a:solidFill>
                <a:schemeClr val="tx1"/>
              </a:solidFill>
              <a:latin typeface="Sage Text" panose="02010503040201060103" pitchFamily="2" charset="77"/>
            </a:endParaRPr>
          </a:p>
        </p:txBody>
      </p:sp>
    </p:spTree>
    <p:extLst>
      <p:ext uri="{BB962C8B-B14F-4D97-AF65-F5344CB8AC3E}">
        <p14:creationId xmlns:p14="http://schemas.microsoft.com/office/powerpoint/2010/main" val="6447113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a:xfrm>
            <a:off x="411480" y="301486"/>
            <a:ext cx="5525772" cy="594360"/>
          </a:xfrm>
        </p:spPr>
        <p:txBody>
          <a:bodyPr/>
          <a:lstStyle/>
          <a:p>
            <a:r>
              <a:rPr lang="en-US" dirty="0"/>
              <a:t>Information Sharing</a:t>
            </a:r>
          </a:p>
        </p:txBody>
      </p:sp>
      <p:pic>
        <p:nvPicPr>
          <p:cNvPr id="6" name="Picture Placeholder 5">
            <a:extLst>
              <a:ext uri="{FF2B5EF4-FFF2-40B4-BE49-F238E27FC236}">
                <a16:creationId xmlns:a16="http://schemas.microsoft.com/office/drawing/2014/main" id="{7A5D9527-5B91-F147-B697-FCCA67F157A8}"/>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6254749" y="-8473"/>
            <a:ext cx="5953271" cy="6220361"/>
          </a:xfrm>
        </p:spPr>
      </p:pic>
      <p:sp>
        <p:nvSpPr>
          <p:cNvPr id="4" name="Text Placeholder 3">
            <a:extLst>
              <a:ext uri="{FF2B5EF4-FFF2-40B4-BE49-F238E27FC236}">
                <a16:creationId xmlns:a16="http://schemas.microsoft.com/office/drawing/2014/main" id="{C85019AD-9EDF-5340-BD66-3368A7F4417B}"/>
              </a:ext>
            </a:extLst>
          </p:cNvPr>
          <p:cNvSpPr>
            <a:spLocks noGrp="1"/>
          </p:cNvSpPr>
          <p:nvPr>
            <p:ph type="body" sz="quarter" idx="12"/>
          </p:nvPr>
        </p:nvSpPr>
        <p:spPr>
          <a:xfrm>
            <a:off x="411479" y="1033640"/>
            <a:ext cx="3048158" cy="761781"/>
          </a:xfrm>
        </p:spPr>
        <p:txBody>
          <a:bodyPr/>
          <a:lstStyle/>
          <a:p>
            <a:r>
              <a:rPr lang="en-US" sz="2400" dirty="0">
                <a:solidFill>
                  <a:srgbClr val="00D639"/>
                </a:solidFill>
              </a:rPr>
              <a:t>Tips, How To’s, etc.</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25</a:t>
            </a:fld>
            <a:endParaRPr dirty="0"/>
          </a:p>
        </p:txBody>
      </p:sp>
    </p:spTree>
    <p:extLst>
      <p:ext uri="{BB962C8B-B14F-4D97-AF65-F5344CB8AC3E}">
        <p14:creationId xmlns:p14="http://schemas.microsoft.com/office/powerpoint/2010/main" val="19270107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Information Sharing</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ViewField Attribute</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26</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3" name="TextBox 12">
            <a:extLst>
              <a:ext uri="{FF2B5EF4-FFF2-40B4-BE49-F238E27FC236}">
                <a16:creationId xmlns:a16="http://schemas.microsoft.com/office/drawing/2014/main" id="{A018D019-CC33-58BB-F986-6A1FC9BF6292}"/>
              </a:ext>
            </a:extLst>
          </p:cNvPr>
          <p:cNvSpPr txBox="1"/>
          <p:nvPr/>
        </p:nvSpPr>
        <p:spPr>
          <a:xfrm>
            <a:off x="5864685" y="1820426"/>
            <a:ext cx="6156645" cy="3631763"/>
          </a:xfrm>
          <a:prstGeom prst="rect">
            <a:avLst/>
          </a:prstGeom>
          <a:noFill/>
        </p:spPr>
        <p:txBody>
          <a:bodyPr wrap="square" numCol="1" rtlCol="0">
            <a:spAutoFit/>
          </a:bodyPr>
          <a:lstStyle/>
          <a:p>
            <a:pPr marL="285664" indent="-285664">
              <a:buFont typeface="Arial" panose="020B0604020202020204" pitchFamily="34" charset="0"/>
              <a:buChar char="•"/>
            </a:pPr>
            <a:r>
              <a:rPr lang="en-CA" dirty="0"/>
              <a:t>What is it?</a:t>
            </a:r>
          </a:p>
          <a:p>
            <a:pPr marL="742864" lvl="1" indent="-285664">
              <a:buFont typeface="Arial" panose="020B0604020202020204" pitchFamily="34" charset="0"/>
              <a:buChar char="•"/>
            </a:pPr>
            <a:r>
              <a:rPr lang="en-CA" sz="1600" dirty="0"/>
              <a:t>An attribute assigned to every public property of an MVC model containing relevant information from the underlying business view</a:t>
            </a:r>
          </a:p>
          <a:p>
            <a:pPr marL="285664" indent="-285664">
              <a:buFont typeface="Arial" panose="020B0604020202020204" pitchFamily="34" charset="0"/>
              <a:buChar char="•"/>
            </a:pPr>
            <a:r>
              <a:rPr lang="en-CA" dirty="0"/>
              <a:t>Why is it needed?</a:t>
            </a:r>
          </a:p>
          <a:p>
            <a:pPr marL="742864" lvl="1" indent="-285664">
              <a:buFont typeface="Arial" panose="020B0604020202020204" pitchFamily="34" charset="0"/>
              <a:buChar char="•"/>
            </a:pPr>
            <a:r>
              <a:rPr lang="en-CA" sz="1600" dirty="0"/>
              <a:t>Not all business logic requires this attribute, but for those that do, it simplifies the managed code when the property is being assigned from JavaScript</a:t>
            </a:r>
          </a:p>
          <a:p>
            <a:pPr marL="742864" lvl="1" indent="-285664">
              <a:buFont typeface="Arial" panose="020B0604020202020204" pitchFamily="34" charset="0"/>
              <a:buChar char="•"/>
            </a:pPr>
            <a:r>
              <a:rPr lang="en-CA" sz="1600" dirty="0"/>
              <a:t>Will be leveraged by future HTML Helpers to simplify CSHTML code</a:t>
            </a:r>
          </a:p>
          <a:p>
            <a:pPr marL="285664" indent="-285664">
              <a:buFont typeface="Arial" panose="020B0604020202020204" pitchFamily="34" charset="0"/>
              <a:buChar char="•"/>
            </a:pPr>
            <a:r>
              <a:rPr lang="en-CA" dirty="0"/>
              <a:t>Do all model properties have this attribute?</a:t>
            </a:r>
          </a:p>
          <a:p>
            <a:pPr marL="742864" lvl="1" indent="-285664">
              <a:buFont typeface="Arial" panose="020B0604020202020204" pitchFamily="34" charset="0"/>
              <a:buChar char="•"/>
            </a:pPr>
            <a:r>
              <a:rPr lang="en-CA" sz="1600" dirty="0"/>
              <a:t>Yes, as of Sage 300 2023 (whether they require it or not) via the new Sage 300 View Field Attribute Wizard. See Web SDK for more information.</a:t>
            </a:r>
          </a:p>
        </p:txBody>
      </p:sp>
      <p:pic>
        <p:nvPicPr>
          <p:cNvPr id="7" name="Picture 6">
            <a:extLst>
              <a:ext uri="{FF2B5EF4-FFF2-40B4-BE49-F238E27FC236}">
                <a16:creationId xmlns:a16="http://schemas.microsoft.com/office/drawing/2014/main" id="{FFF2CCB5-7A00-3AD1-72D7-B7B4FD640CED}"/>
              </a:ext>
            </a:extLst>
          </p:cNvPr>
          <p:cNvPicPr>
            <a:picLocks noChangeAspect="1"/>
          </p:cNvPicPr>
          <p:nvPr/>
        </p:nvPicPr>
        <p:blipFill>
          <a:blip r:embed="rId3"/>
          <a:stretch>
            <a:fillRect/>
          </a:stretch>
        </p:blipFill>
        <p:spPr>
          <a:xfrm>
            <a:off x="170670" y="1938545"/>
            <a:ext cx="5957889" cy="1604963"/>
          </a:xfrm>
          <a:prstGeom prst="rect">
            <a:avLst/>
          </a:prstGeom>
        </p:spPr>
      </p:pic>
      <p:sp>
        <p:nvSpPr>
          <p:cNvPr id="10" name="TextBox 9">
            <a:extLst>
              <a:ext uri="{FF2B5EF4-FFF2-40B4-BE49-F238E27FC236}">
                <a16:creationId xmlns:a16="http://schemas.microsoft.com/office/drawing/2014/main" id="{E6860725-0A0C-D654-F899-5BAFFDB38619}"/>
              </a:ext>
            </a:extLst>
          </p:cNvPr>
          <p:cNvSpPr txBox="1"/>
          <p:nvPr/>
        </p:nvSpPr>
        <p:spPr>
          <a:xfrm>
            <a:off x="419098" y="4337186"/>
            <a:ext cx="8858501" cy="1785104"/>
          </a:xfrm>
          <a:prstGeom prst="rect">
            <a:avLst/>
          </a:prstGeom>
          <a:noFill/>
        </p:spPr>
        <p:txBody>
          <a:bodyPr wrap="square" numCol="1" rtlCol="0">
            <a:spAutoFit/>
          </a:bodyPr>
          <a:lstStyle/>
          <a:p>
            <a:pPr marL="285664" indent="-285664">
              <a:buFont typeface="Arial" panose="020B0604020202020204" pitchFamily="34" charset="0"/>
              <a:buChar char="•"/>
            </a:pPr>
            <a:r>
              <a:rPr lang="en-CA" dirty="0"/>
              <a:t>ViewFieldHelper</a:t>
            </a:r>
          </a:p>
          <a:p>
            <a:pPr marL="742864" lvl="1" indent="-285664">
              <a:buFont typeface="Arial" panose="020B0604020202020204" pitchFamily="34" charset="0"/>
              <a:buChar char="•"/>
            </a:pPr>
            <a:r>
              <a:rPr lang="en-CA" sz="1600" dirty="0"/>
              <a:t>GetPropertyId</a:t>
            </a:r>
          </a:p>
          <a:p>
            <a:pPr marL="742864" lvl="1" indent="-285664">
              <a:buFont typeface="Arial" panose="020B0604020202020204" pitchFamily="34" charset="0"/>
              <a:buChar char="•"/>
            </a:pPr>
            <a:r>
              <a:rPr lang="en-CA" sz="1600" dirty="0"/>
              <a:t>GetPropertyName, GetPropertyFieldType</a:t>
            </a:r>
          </a:p>
          <a:p>
            <a:pPr marL="742864" lvl="1" indent="-285664">
              <a:buFont typeface="Arial" panose="020B0604020202020204" pitchFamily="34" charset="0"/>
              <a:buChar char="•"/>
            </a:pPr>
            <a:r>
              <a:rPr lang="en-CA" sz="1600" dirty="0"/>
              <a:t>GetPropertySize, GetPropertyPrecision</a:t>
            </a:r>
          </a:p>
          <a:p>
            <a:pPr marL="742864" lvl="1" indent="-285664">
              <a:buFont typeface="Arial" panose="020B0604020202020204" pitchFamily="34" charset="0"/>
              <a:buChar char="•"/>
            </a:pPr>
            <a:r>
              <a:rPr lang="en-CA" sz="1600" dirty="0"/>
              <a:t>GetPropertyMask, GetPropertyNumberDomain</a:t>
            </a:r>
          </a:p>
          <a:p>
            <a:pPr marL="742864" lvl="1" indent="-285664">
              <a:buFont typeface="Arial" panose="020B0604020202020204" pitchFamily="34" charset="0"/>
              <a:buChar char="•"/>
            </a:pP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typeof</a:t>
            </a:r>
            <a:r>
              <a:rPr lang="en-US" sz="1400" dirty="0">
                <a:solidFill>
                  <a:srgbClr val="000000"/>
                </a:solidFill>
                <a:latin typeface="Consolas" panose="020B0609020204030204" pitchFamily="49" charset="0"/>
              </a:rPr>
              <a:t>(U).GetCustomAttributeValue&lt;ViewFieldAttribute,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&gt;(attr =&gt; attr.Mask, property);</a:t>
            </a:r>
            <a:endParaRPr lang="en-CA" sz="1400" dirty="0"/>
          </a:p>
        </p:txBody>
      </p:sp>
    </p:spTree>
    <p:extLst>
      <p:ext uri="{BB962C8B-B14F-4D97-AF65-F5344CB8AC3E}">
        <p14:creationId xmlns:p14="http://schemas.microsoft.com/office/powerpoint/2010/main" val="37325005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Information Sharing</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ViewField Attribute Example 1</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27</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pic>
        <p:nvPicPr>
          <p:cNvPr id="6" name="Picture 5">
            <a:extLst>
              <a:ext uri="{FF2B5EF4-FFF2-40B4-BE49-F238E27FC236}">
                <a16:creationId xmlns:a16="http://schemas.microsoft.com/office/drawing/2014/main" id="{559C925E-AFE4-385B-7316-2212A7912C8E}"/>
              </a:ext>
            </a:extLst>
          </p:cNvPr>
          <p:cNvPicPr>
            <a:picLocks noChangeAspect="1"/>
          </p:cNvPicPr>
          <p:nvPr/>
        </p:nvPicPr>
        <p:blipFill>
          <a:blip r:embed="rId3"/>
          <a:stretch>
            <a:fillRect/>
          </a:stretch>
        </p:blipFill>
        <p:spPr>
          <a:xfrm>
            <a:off x="275593" y="1904156"/>
            <a:ext cx="5820407" cy="1006072"/>
          </a:xfrm>
          <a:prstGeom prst="rect">
            <a:avLst/>
          </a:prstGeom>
        </p:spPr>
      </p:pic>
      <p:pic>
        <p:nvPicPr>
          <p:cNvPr id="11" name="Picture 10">
            <a:extLst>
              <a:ext uri="{FF2B5EF4-FFF2-40B4-BE49-F238E27FC236}">
                <a16:creationId xmlns:a16="http://schemas.microsoft.com/office/drawing/2014/main" id="{FF303B87-51F8-4B4E-7BA8-877D245C6BD6}"/>
              </a:ext>
            </a:extLst>
          </p:cNvPr>
          <p:cNvPicPr>
            <a:picLocks noChangeAspect="1"/>
          </p:cNvPicPr>
          <p:nvPr/>
        </p:nvPicPr>
        <p:blipFill>
          <a:blip r:embed="rId4"/>
          <a:stretch>
            <a:fillRect/>
          </a:stretch>
        </p:blipFill>
        <p:spPr>
          <a:xfrm>
            <a:off x="419098" y="3110185"/>
            <a:ext cx="5343009" cy="1551197"/>
          </a:xfrm>
          <a:prstGeom prst="rect">
            <a:avLst/>
          </a:prstGeom>
        </p:spPr>
      </p:pic>
      <p:pic>
        <p:nvPicPr>
          <p:cNvPr id="14" name="Picture 13">
            <a:extLst>
              <a:ext uri="{FF2B5EF4-FFF2-40B4-BE49-F238E27FC236}">
                <a16:creationId xmlns:a16="http://schemas.microsoft.com/office/drawing/2014/main" id="{3D401C02-DDD6-3921-575E-C079835E2AF6}"/>
              </a:ext>
            </a:extLst>
          </p:cNvPr>
          <p:cNvPicPr>
            <a:picLocks noChangeAspect="1"/>
          </p:cNvPicPr>
          <p:nvPr/>
        </p:nvPicPr>
        <p:blipFill>
          <a:blip r:embed="rId5"/>
          <a:stretch>
            <a:fillRect/>
          </a:stretch>
        </p:blipFill>
        <p:spPr>
          <a:xfrm>
            <a:off x="419098" y="5015027"/>
            <a:ext cx="6004920" cy="912048"/>
          </a:xfrm>
          <a:prstGeom prst="rect">
            <a:avLst/>
          </a:prstGeom>
        </p:spPr>
      </p:pic>
      <p:graphicFrame>
        <p:nvGraphicFramePr>
          <p:cNvPr id="15" name="Object 14">
            <a:extLst>
              <a:ext uri="{FF2B5EF4-FFF2-40B4-BE49-F238E27FC236}">
                <a16:creationId xmlns:a16="http://schemas.microsoft.com/office/drawing/2014/main" id="{41C7607C-2467-2A96-BDF0-F86C83230172}"/>
              </a:ext>
            </a:extLst>
          </p:cNvPr>
          <p:cNvGraphicFramePr>
            <a:graphicFrameLocks noChangeAspect="1"/>
          </p:cNvGraphicFramePr>
          <p:nvPr>
            <p:extLst>
              <p:ext uri="{D42A27DB-BD31-4B8C-83A1-F6EECF244321}">
                <p14:modId xmlns:p14="http://schemas.microsoft.com/office/powerpoint/2010/main" val="1768796875"/>
              </p:ext>
            </p:extLst>
          </p:nvPr>
        </p:nvGraphicFramePr>
        <p:xfrm>
          <a:off x="6536455" y="1869702"/>
          <a:ext cx="5228823" cy="1794712"/>
        </p:xfrm>
        <a:graphic>
          <a:graphicData uri="http://schemas.openxmlformats.org/presentationml/2006/ole">
            <mc:AlternateContent xmlns:mc="http://schemas.openxmlformats.org/markup-compatibility/2006">
              <mc:Choice xmlns:v="urn:schemas-microsoft-com:vml" Requires="v">
                <p:oleObj name="Bitmap Image" r:id="rId6" imgW="8658360" imgH="2971800" progId="Paint.Picture">
                  <p:embed/>
                </p:oleObj>
              </mc:Choice>
              <mc:Fallback>
                <p:oleObj name="Bitmap Image" r:id="rId6" imgW="8658360" imgH="2971800" progId="Paint.Picture">
                  <p:embed/>
                  <p:pic>
                    <p:nvPicPr>
                      <p:cNvPr id="0" name=""/>
                      <p:cNvPicPr/>
                      <p:nvPr/>
                    </p:nvPicPr>
                    <p:blipFill>
                      <a:blip r:embed="rId7"/>
                      <a:stretch>
                        <a:fillRect/>
                      </a:stretch>
                    </p:blipFill>
                    <p:spPr>
                      <a:xfrm>
                        <a:off x="6536455" y="1869702"/>
                        <a:ext cx="5228823" cy="1794712"/>
                      </a:xfrm>
                      <a:prstGeom prst="rect">
                        <a:avLst/>
                      </a:prstGeom>
                    </p:spPr>
                  </p:pic>
                </p:oleObj>
              </mc:Fallback>
            </mc:AlternateContent>
          </a:graphicData>
        </a:graphic>
      </p:graphicFrame>
      <p:sp>
        <p:nvSpPr>
          <p:cNvPr id="16" name="TextBox 15">
            <a:extLst>
              <a:ext uri="{FF2B5EF4-FFF2-40B4-BE49-F238E27FC236}">
                <a16:creationId xmlns:a16="http://schemas.microsoft.com/office/drawing/2014/main" id="{1F235977-AB26-6BA0-D179-0908EF908C54}"/>
              </a:ext>
            </a:extLst>
          </p:cNvPr>
          <p:cNvSpPr txBox="1"/>
          <p:nvPr/>
        </p:nvSpPr>
        <p:spPr>
          <a:xfrm>
            <a:off x="6624848" y="3885783"/>
            <a:ext cx="5228823" cy="2215991"/>
          </a:xfrm>
          <a:prstGeom prst="rect">
            <a:avLst/>
          </a:prstGeom>
          <a:noFill/>
        </p:spPr>
        <p:txBody>
          <a:bodyPr wrap="square" numCol="1" rtlCol="0">
            <a:spAutoFit/>
          </a:bodyPr>
          <a:lstStyle/>
          <a:p>
            <a:pPr marL="285664" indent="-285664">
              <a:buFont typeface="Arial" panose="020B0604020202020204" pitchFamily="34" charset="0"/>
              <a:buChar char="•"/>
            </a:pPr>
            <a:r>
              <a:rPr lang="en-CA" sz="1600" dirty="0"/>
              <a:t>Gets access to business layer property without having to know Index or Name</a:t>
            </a:r>
          </a:p>
          <a:p>
            <a:pPr marL="285664" indent="-285664">
              <a:buFont typeface="Arial" panose="020B0604020202020204" pitchFamily="34" charset="0"/>
              <a:buChar char="•"/>
            </a:pPr>
            <a:r>
              <a:rPr lang="en-CA" sz="1600" dirty="0"/>
              <a:t>Base Repositories have methods that already use helpers today</a:t>
            </a:r>
          </a:p>
          <a:p>
            <a:pPr marL="742864" lvl="1" indent="-285664">
              <a:buFont typeface="Arial" panose="020B0604020202020204" pitchFamily="34" charset="0"/>
              <a:buChar char="•"/>
            </a:pPr>
            <a:r>
              <a:rPr lang="en-CA" sz="1600" dirty="0"/>
              <a:t>GetValuesByProperty</a:t>
            </a:r>
          </a:p>
          <a:p>
            <a:pPr marL="1200064" lvl="2" indent="-285664">
              <a:buFont typeface="Arial" panose="020B0604020202020204" pitchFamily="34" charset="0"/>
              <a:buChar char="•"/>
            </a:pP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GetValue&lt;U&gt;(ViewFieldHelper.GetPropertyId&lt;U&gt;(property));</a:t>
            </a:r>
          </a:p>
          <a:p>
            <a:pPr marL="742864" lvl="1" indent="-285664">
              <a:buFont typeface="Arial" panose="020B0604020202020204" pitchFamily="34" charset="0"/>
              <a:buChar char="•"/>
            </a:pPr>
            <a:r>
              <a:rPr lang="en-US" sz="1600" dirty="0">
                <a:solidFill>
                  <a:srgbClr val="000000"/>
                </a:solidFill>
                <a:latin typeface="Consolas" panose="020B0609020204030204" pitchFamily="49" charset="0"/>
              </a:rPr>
              <a:t>SetValueByProperty</a:t>
            </a:r>
            <a:endParaRPr lang="en-CA" sz="1600" dirty="0"/>
          </a:p>
        </p:txBody>
      </p:sp>
      <p:sp>
        <p:nvSpPr>
          <p:cNvPr id="17" name="Arrow: Down 16">
            <a:extLst>
              <a:ext uri="{FF2B5EF4-FFF2-40B4-BE49-F238E27FC236}">
                <a16:creationId xmlns:a16="http://schemas.microsoft.com/office/drawing/2014/main" id="{EF29FBC8-6A75-CBC8-49BC-A7F2B49F648A}"/>
              </a:ext>
            </a:extLst>
          </p:cNvPr>
          <p:cNvSpPr/>
          <p:nvPr/>
        </p:nvSpPr>
        <p:spPr>
          <a:xfrm>
            <a:off x="2969274" y="2815889"/>
            <a:ext cx="242656" cy="369511"/>
          </a:xfrm>
          <a:prstGeom prst="downArrow">
            <a:avLst/>
          </a:prstGeom>
          <a:solidFill>
            <a:schemeClr val="accent1"/>
          </a:solidFill>
          <a:ln w="3810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err="1">
              <a:solidFill>
                <a:schemeClr val="tx1"/>
              </a:solidFill>
              <a:latin typeface="Sage Text" panose="02010503040201060103" pitchFamily="2" charset="77"/>
            </a:endParaRPr>
          </a:p>
        </p:txBody>
      </p:sp>
      <p:sp>
        <p:nvSpPr>
          <p:cNvPr id="18" name="Arrow: Down 17">
            <a:extLst>
              <a:ext uri="{FF2B5EF4-FFF2-40B4-BE49-F238E27FC236}">
                <a16:creationId xmlns:a16="http://schemas.microsoft.com/office/drawing/2014/main" id="{AFAED571-62C0-C023-30A0-DB18C6F42CAF}"/>
              </a:ext>
            </a:extLst>
          </p:cNvPr>
          <p:cNvSpPr/>
          <p:nvPr/>
        </p:nvSpPr>
        <p:spPr>
          <a:xfrm>
            <a:off x="3064468" y="4634844"/>
            <a:ext cx="242656" cy="369511"/>
          </a:xfrm>
          <a:prstGeom prst="downArrow">
            <a:avLst/>
          </a:prstGeom>
          <a:solidFill>
            <a:schemeClr val="accent1"/>
          </a:solidFill>
          <a:ln w="3810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err="1">
              <a:solidFill>
                <a:schemeClr val="tx1"/>
              </a:solidFill>
              <a:latin typeface="Sage Text" panose="02010503040201060103" pitchFamily="2" charset="77"/>
            </a:endParaRPr>
          </a:p>
        </p:txBody>
      </p:sp>
      <p:sp>
        <p:nvSpPr>
          <p:cNvPr id="19" name="Arrow: Down 18">
            <a:extLst>
              <a:ext uri="{FF2B5EF4-FFF2-40B4-BE49-F238E27FC236}">
                <a16:creationId xmlns:a16="http://schemas.microsoft.com/office/drawing/2014/main" id="{0B44E01D-09C4-8BB5-9C59-BC3673B89A86}"/>
              </a:ext>
            </a:extLst>
          </p:cNvPr>
          <p:cNvSpPr/>
          <p:nvPr/>
        </p:nvSpPr>
        <p:spPr>
          <a:xfrm>
            <a:off x="8365703" y="1441079"/>
            <a:ext cx="242656" cy="369511"/>
          </a:xfrm>
          <a:prstGeom prst="downArrow">
            <a:avLst/>
          </a:prstGeom>
          <a:solidFill>
            <a:schemeClr val="accent1"/>
          </a:solidFill>
          <a:ln w="3810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err="1">
              <a:solidFill>
                <a:schemeClr val="tx1"/>
              </a:solidFill>
              <a:latin typeface="Sage Text" panose="02010503040201060103" pitchFamily="2" charset="77"/>
            </a:endParaRPr>
          </a:p>
        </p:txBody>
      </p:sp>
    </p:spTree>
    <p:extLst>
      <p:ext uri="{BB962C8B-B14F-4D97-AF65-F5344CB8AC3E}">
        <p14:creationId xmlns:p14="http://schemas.microsoft.com/office/powerpoint/2010/main" val="40767054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Information Sharing</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ViewField Attribute Example 2</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28</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pic>
        <p:nvPicPr>
          <p:cNvPr id="7" name="Picture 6">
            <a:extLst>
              <a:ext uri="{FF2B5EF4-FFF2-40B4-BE49-F238E27FC236}">
                <a16:creationId xmlns:a16="http://schemas.microsoft.com/office/drawing/2014/main" id="{C27E1852-B9FE-0B3F-EF6B-46E863ABA289}"/>
              </a:ext>
            </a:extLst>
          </p:cNvPr>
          <p:cNvPicPr>
            <a:picLocks noChangeAspect="1"/>
          </p:cNvPicPr>
          <p:nvPr/>
        </p:nvPicPr>
        <p:blipFill>
          <a:blip r:embed="rId3"/>
          <a:stretch>
            <a:fillRect/>
          </a:stretch>
        </p:blipFill>
        <p:spPr>
          <a:xfrm>
            <a:off x="810950" y="2407192"/>
            <a:ext cx="10191750" cy="2533650"/>
          </a:xfrm>
          <a:prstGeom prst="rect">
            <a:avLst/>
          </a:prstGeom>
        </p:spPr>
      </p:pic>
    </p:spTree>
    <p:extLst>
      <p:ext uri="{BB962C8B-B14F-4D97-AF65-F5344CB8AC3E}">
        <p14:creationId xmlns:p14="http://schemas.microsoft.com/office/powerpoint/2010/main" val="475027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Information Sharing</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Create and Sync a Header Grid to the Detail Grid</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29</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3" name="TextBox 12">
            <a:extLst>
              <a:ext uri="{FF2B5EF4-FFF2-40B4-BE49-F238E27FC236}">
                <a16:creationId xmlns:a16="http://schemas.microsoft.com/office/drawing/2014/main" id="{A018D019-CC33-58BB-F986-6A1FC9BF6292}"/>
              </a:ext>
            </a:extLst>
          </p:cNvPr>
          <p:cNvSpPr txBox="1"/>
          <p:nvPr/>
        </p:nvSpPr>
        <p:spPr>
          <a:xfrm>
            <a:off x="5864685" y="1820426"/>
            <a:ext cx="6156645" cy="1723549"/>
          </a:xfrm>
          <a:prstGeom prst="rect">
            <a:avLst/>
          </a:prstGeom>
          <a:noFill/>
        </p:spPr>
        <p:txBody>
          <a:bodyPr wrap="square" numCol="1" rtlCol="0">
            <a:spAutoFit/>
          </a:bodyPr>
          <a:lstStyle/>
          <a:p>
            <a:pPr marL="285664" indent="-285664">
              <a:buFont typeface="Arial" panose="020B0604020202020204" pitchFamily="34" charset="0"/>
              <a:buChar char="•"/>
            </a:pPr>
            <a:r>
              <a:rPr lang="en-CA" sz="1600" dirty="0"/>
              <a:t>Can you create a header grid?</a:t>
            </a:r>
          </a:p>
          <a:p>
            <a:pPr marL="742864" lvl="1" indent="-285664">
              <a:buFont typeface="Arial" panose="020B0604020202020204" pitchFamily="34" charset="0"/>
              <a:buChar char="•"/>
            </a:pPr>
            <a:r>
              <a:rPr lang="en-CA" sz="1400" dirty="0"/>
              <a:t>Yes!</a:t>
            </a:r>
          </a:p>
          <a:p>
            <a:pPr marL="285664" indent="-285664">
              <a:buFont typeface="Arial" panose="020B0604020202020204" pitchFamily="34" charset="0"/>
              <a:buChar char="•"/>
            </a:pPr>
            <a:r>
              <a:rPr lang="en-CA" sz="1600" dirty="0"/>
              <a:t>Can the Code Generation Wizard create a header grid</a:t>
            </a:r>
          </a:p>
          <a:p>
            <a:pPr marL="742864" lvl="1" indent="-285664">
              <a:buFont typeface="Arial" panose="020B0604020202020204" pitchFamily="34" charset="0"/>
              <a:buChar char="•"/>
            </a:pPr>
            <a:r>
              <a:rPr lang="en-CA" sz="1400" dirty="0"/>
              <a:t>Yes!</a:t>
            </a:r>
          </a:p>
          <a:p>
            <a:pPr marL="285664" indent="-285664">
              <a:buFont typeface="Arial" panose="020B0604020202020204" pitchFamily="34" charset="0"/>
              <a:buChar char="•"/>
            </a:pPr>
            <a:r>
              <a:rPr lang="en-CA" sz="1600" dirty="0"/>
              <a:t>What needs to be added to sync the grids?</a:t>
            </a:r>
          </a:p>
          <a:p>
            <a:pPr marL="742864" lvl="1" indent="-285664">
              <a:buFont typeface="Arial" panose="020B0604020202020204" pitchFamily="34" charset="0"/>
              <a:buChar char="•"/>
            </a:pPr>
            <a:r>
              <a:rPr lang="en-CA" sz="1400" dirty="0"/>
              <a:t>Let’s see!</a:t>
            </a:r>
          </a:p>
          <a:p>
            <a:pPr marL="742864" lvl="1" indent="-285664">
              <a:buFont typeface="Arial" panose="020B0604020202020204" pitchFamily="34" charset="0"/>
              <a:buChar char="•"/>
            </a:pPr>
            <a:endParaRPr lang="en-CA" sz="1600" dirty="0"/>
          </a:p>
        </p:txBody>
      </p:sp>
      <p:pic>
        <p:nvPicPr>
          <p:cNvPr id="6" name="Picture 5">
            <a:extLst>
              <a:ext uri="{FF2B5EF4-FFF2-40B4-BE49-F238E27FC236}">
                <a16:creationId xmlns:a16="http://schemas.microsoft.com/office/drawing/2014/main" id="{3B5E330C-CBB9-63B8-6FC2-9F8ADA771408}"/>
              </a:ext>
            </a:extLst>
          </p:cNvPr>
          <p:cNvPicPr>
            <a:picLocks noChangeAspect="1"/>
          </p:cNvPicPr>
          <p:nvPr/>
        </p:nvPicPr>
        <p:blipFill>
          <a:blip r:embed="rId3"/>
          <a:stretch>
            <a:fillRect/>
          </a:stretch>
        </p:blipFill>
        <p:spPr>
          <a:xfrm>
            <a:off x="419098" y="2020765"/>
            <a:ext cx="5309156" cy="3483568"/>
          </a:xfrm>
          <a:prstGeom prst="rect">
            <a:avLst/>
          </a:prstGeom>
        </p:spPr>
      </p:pic>
    </p:spTree>
    <p:extLst>
      <p:ext uri="{BB962C8B-B14F-4D97-AF65-F5344CB8AC3E}">
        <p14:creationId xmlns:p14="http://schemas.microsoft.com/office/powerpoint/2010/main" val="4184206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26F967-C1B1-2E43-8EFA-7467B6AD7017}"/>
              </a:ext>
            </a:extLst>
          </p:cNvPr>
          <p:cNvSpPr>
            <a:spLocks noGrp="1"/>
          </p:cNvSpPr>
          <p:nvPr>
            <p:ph type="title"/>
          </p:nvPr>
        </p:nvSpPr>
        <p:spPr/>
        <p:txBody>
          <a:bodyPr/>
          <a:lstStyle/>
          <a:p>
            <a:r>
              <a:rPr lang="en-US" dirty="0"/>
              <a:t>Welcome</a:t>
            </a:r>
          </a:p>
        </p:txBody>
      </p:sp>
      <p:sp>
        <p:nvSpPr>
          <p:cNvPr id="3" name="Text Placeholder 3">
            <a:extLst>
              <a:ext uri="{FF2B5EF4-FFF2-40B4-BE49-F238E27FC236}">
                <a16:creationId xmlns:a16="http://schemas.microsoft.com/office/drawing/2014/main" id="{10D92526-7DFF-152A-6EEB-F7228888211E}"/>
              </a:ext>
            </a:extLst>
          </p:cNvPr>
          <p:cNvSpPr txBox="1">
            <a:spLocks/>
          </p:cNvSpPr>
          <p:nvPr/>
        </p:nvSpPr>
        <p:spPr>
          <a:xfrm>
            <a:off x="411478" y="1033640"/>
            <a:ext cx="3483627" cy="761781"/>
          </a:xfrm>
          <a:prstGeom prst="rect">
            <a:avLst/>
          </a:prstGeom>
        </p:spPr>
        <p:txBody>
          <a:bodyPr/>
          <a:lstStyle>
            <a:lvl1pPr marL="228600" indent="-228600" algn="l" defTabSz="914400" rtl="0" eaLnBrk="1" latinLnBrk="0" hangingPunct="1">
              <a:lnSpc>
                <a:spcPct val="100000"/>
              </a:lnSpc>
              <a:spcBef>
                <a:spcPts val="10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1pPr>
            <a:lvl2pPr marL="342900" indent="-342900" algn="l" defTabSz="914400" rtl="0" eaLnBrk="1" latinLnBrk="0" hangingPunct="1">
              <a:lnSpc>
                <a:spcPct val="100000"/>
              </a:lnSpc>
              <a:spcBef>
                <a:spcPts val="5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2pPr>
            <a:lvl3pPr marL="685800" indent="-342900" algn="l" defTabSz="914400" rtl="0" eaLnBrk="1" latinLnBrk="0" hangingPunct="1">
              <a:lnSpc>
                <a:spcPct val="100000"/>
              </a:lnSpc>
              <a:spcBef>
                <a:spcPts val="500"/>
              </a:spcBef>
              <a:buFont typeface="Sage Text" panose="02010503040201060103" pitchFamily="50" charset="0"/>
              <a:buChar char="•"/>
              <a:defRPr lang="en-US" sz="1801" b="0" i="0" kern="1200" dirty="0" smtClean="0">
                <a:solidFill>
                  <a:schemeClr val="bg1"/>
                </a:solidFill>
                <a:latin typeface="Sage Text" panose="02010503040201060103" pitchFamily="2" charset="77"/>
                <a:ea typeface="+mn-ea"/>
                <a:cs typeface="+mn-cs"/>
              </a:defRPr>
            </a:lvl3pPr>
            <a:lvl4pPr marL="974725" indent="-285750" algn="l" defTabSz="914400" rtl="0" eaLnBrk="1" latinLnBrk="0" hangingPunct="1">
              <a:lnSpc>
                <a:spcPct val="100000"/>
              </a:lnSpc>
              <a:spcBef>
                <a:spcPts val="500"/>
              </a:spcBef>
              <a:buFont typeface="Sage Text" panose="02010503040201060103" pitchFamily="50" charset="0"/>
              <a:buChar char="•"/>
              <a:defRPr lang="en-US" sz="1600" b="0" i="0" kern="1200" dirty="0" smtClean="0">
                <a:solidFill>
                  <a:schemeClr val="bg1"/>
                </a:solidFill>
                <a:latin typeface="Sage Text" panose="02010503040201060103" pitchFamily="2" charset="77"/>
                <a:ea typeface="+mn-ea"/>
                <a:cs typeface="+mn-cs"/>
              </a:defRPr>
            </a:lvl4pPr>
            <a:lvl5pPr marL="1314450" indent="-285750" algn="l" defTabSz="914400" rtl="0" eaLnBrk="1" latinLnBrk="0" hangingPunct="1">
              <a:lnSpc>
                <a:spcPct val="100000"/>
              </a:lnSpc>
              <a:spcBef>
                <a:spcPts val="500"/>
              </a:spcBef>
              <a:buFont typeface="Sage Text" panose="02010503040201060103" pitchFamily="50" charset="0"/>
              <a:buChar char="•"/>
              <a:defRPr lang="en-US" sz="1400" b="0" i="0" kern="1200" dirty="0">
                <a:solidFill>
                  <a:schemeClr val="bg1"/>
                </a:solidFill>
                <a:latin typeface="Sage Text" panose="02010503040201060103" pitchFamily="2" charset="77"/>
                <a:ea typeface="+mn-ea"/>
                <a:cs typeface="+mn-cs"/>
              </a:defRPr>
            </a:lvl5pPr>
            <a:lvl6pPr marL="25146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9pPr>
          </a:lstStyle>
          <a:p>
            <a:pPr marL="0" indent="0">
              <a:buNone/>
            </a:pPr>
            <a:r>
              <a:rPr lang="en-US" sz="2400" dirty="0">
                <a:solidFill>
                  <a:srgbClr val="00D639"/>
                </a:solidFill>
              </a:rPr>
              <a:t>TPAC folks and quick review of The Basics </a:t>
            </a:r>
          </a:p>
        </p:txBody>
      </p:sp>
    </p:spTree>
    <p:extLst>
      <p:ext uri="{BB962C8B-B14F-4D97-AF65-F5344CB8AC3E}">
        <p14:creationId xmlns:p14="http://schemas.microsoft.com/office/powerpoint/2010/main" val="3338756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Information Sharing</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Create and Sync a Header Grid to the Detail Grid</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30</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3" name="TextBox 12">
            <a:extLst>
              <a:ext uri="{FF2B5EF4-FFF2-40B4-BE49-F238E27FC236}">
                <a16:creationId xmlns:a16="http://schemas.microsoft.com/office/drawing/2014/main" id="{A018D019-CC33-58BB-F986-6A1FC9BF6292}"/>
              </a:ext>
            </a:extLst>
          </p:cNvPr>
          <p:cNvSpPr txBox="1"/>
          <p:nvPr/>
        </p:nvSpPr>
        <p:spPr>
          <a:xfrm>
            <a:off x="5864685" y="1820426"/>
            <a:ext cx="6156645" cy="830997"/>
          </a:xfrm>
          <a:prstGeom prst="rect">
            <a:avLst/>
          </a:prstGeom>
          <a:noFill/>
        </p:spPr>
        <p:txBody>
          <a:bodyPr wrap="square" numCol="1" rtlCol="0">
            <a:spAutoFit/>
          </a:bodyPr>
          <a:lstStyle/>
          <a:p>
            <a:pPr marL="285664" indent="-285664">
              <a:buFont typeface="Arial" panose="020B0604020202020204" pitchFamily="34" charset="0"/>
              <a:buChar char="•"/>
            </a:pPr>
            <a:r>
              <a:rPr lang="en-CA" sz="1600" dirty="0"/>
              <a:t>Behaviour JavaScript File</a:t>
            </a:r>
          </a:p>
          <a:p>
            <a:pPr marL="742864" lvl="1" indent="-285664">
              <a:buFont typeface="Arial" panose="020B0604020202020204" pitchFamily="34" charset="0"/>
              <a:buChar char="•"/>
            </a:pPr>
            <a:r>
              <a:rPr lang="en-CA" sz="1600" dirty="0"/>
              <a:t>Note: Case of grid name is important!</a:t>
            </a:r>
          </a:p>
          <a:p>
            <a:pPr marL="742864" lvl="1" indent="-285664">
              <a:buFont typeface="Arial" panose="020B0604020202020204" pitchFamily="34" charset="0"/>
              <a:buChar char="•"/>
            </a:pPr>
            <a:endParaRPr lang="en-CA" sz="1600" dirty="0"/>
          </a:p>
        </p:txBody>
      </p:sp>
      <p:pic>
        <p:nvPicPr>
          <p:cNvPr id="11" name="Picture 10">
            <a:extLst>
              <a:ext uri="{FF2B5EF4-FFF2-40B4-BE49-F238E27FC236}">
                <a16:creationId xmlns:a16="http://schemas.microsoft.com/office/drawing/2014/main" id="{186F1F8E-456F-287A-449B-FBB62F1F1801}"/>
              </a:ext>
            </a:extLst>
          </p:cNvPr>
          <p:cNvPicPr>
            <a:picLocks noChangeAspect="1"/>
          </p:cNvPicPr>
          <p:nvPr/>
        </p:nvPicPr>
        <p:blipFill>
          <a:blip r:embed="rId3"/>
          <a:stretch>
            <a:fillRect/>
          </a:stretch>
        </p:blipFill>
        <p:spPr>
          <a:xfrm>
            <a:off x="869248" y="1764427"/>
            <a:ext cx="4782406" cy="2561053"/>
          </a:xfrm>
          <a:prstGeom prst="rect">
            <a:avLst/>
          </a:prstGeom>
        </p:spPr>
      </p:pic>
      <p:pic>
        <p:nvPicPr>
          <p:cNvPr id="7" name="Picture 6">
            <a:extLst>
              <a:ext uri="{FF2B5EF4-FFF2-40B4-BE49-F238E27FC236}">
                <a16:creationId xmlns:a16="http://schemas.microsoft.com/office/drawing/2014/main" id="{049593F0-4031-3061-50D3-56D576C14CD7}"/>
              </a:ext>
            </a:extLst>
          </p:cNvPr>
          <p:cNvPicPr>
            <a:picLocks noChangeAspect="1"/>
          </p:cNvPicPr>
          <p:nvPr/>
        </p:nvPicPr>
        <p:blipFill>
          <a:blip r:embed="rId4"/>
          <a:stretch>
            <a:fillRect/>
          </a:stretch>
        </p:blipFill>
        <p:spPr>
          <a:xfrm>
            <a:off x="3872486" y="4777192"/>
            <a:ext cx="6841150" cy="1130728"/>
          </a:xfrm>
          <a:prstGeom prst="rect">
            <a:avLst/>
          </a:prstGeom>
        </p:spPr>
      </p:pic>
      <p:sp>
        <p:nvSpPr>
          <p:cNvPr id="12" name="TextBox 11">
            <a:extLst>
              <a:ext uri="{FF2B5EF4-FFF2-40B4-BE49-F238E27FC236}">
                <a16:creationId xmlns:a16="http://schemas.microsoft.com/office/drawing/2014/main" id="{242A4AF4-E624-DEB0-B971-1D779BDA54FA}"/>
              </a:ext>
            </a:extLst>
          </p:cNvPr>
          <p:cNvSpPr txBox="1"/>
          <p:nvPr/>
        </p:nvSpPr>
        <p:spPr>
          <a:xfrm>
            <a:off x="949326" y="5126001"/>
            <a:ext cx="2824455" cy="338554"/>
          </a:xfrm>
          <a:prstGeom prst="rect">
            <a:avLst/>
          </a:prstGeom>
          <a:noFill/>
        </p:spPr>
        <p:txBody>
          <a:bodyPr wrap="square" numCol="1" rtlCol="0">
            <a:spAutoFit/>
          </a:bodyPr>
          <a:lstStyle/>
          <a:p>
            <a:pPr marL="285664" indent="-285664">
              <a:buFont typeface="Arial" panose="020B0604020202020204" pitchFamily="34" charset="0"/>
              <a:buChar char="•"/>
            </a:pPr>
            <a:r>
              <a:rPr lang="en-CA" sz="1600" dirty="0"/>
              <a:t>Grid Header JSON File</a:t>
            </a:r>
          </a:p>
        </p:txBody>
      </p:sp>
      <p:pic>
        <p:nvPicPr>
          <p:cNvPr id="10" name="Picture 9">
            <a:extLst>
              <a:ext uri="{FF2B5EF4-FFF2-40B4-BE49-F238E27FC236}">
                <a16:creationId xmlns:a16="http://schemas.microsoft.com/office/drawing/2014/main" id="{60FB6208-C445-C1B0-5791-51AE20A9A3DC}"/>
              </a:ext>
            </a:extLst>
          </p:cNvPr>
          <p:cNvPicPr>
            <a:picLocks noChangeAspect="1"/>
          </p:cNvPicPr>
          <p:nvPr/>
        </p:nvPicPr>
        <p:blipFill>
          <a:blip r:embed="rId5"/>
          <a:stretch>
            <a:fillRect/>
          </a:stretch>
        </p:blipFill>
        <p:spPr>
          <a:xfrm>
            <a:off x="6540348" y="2468071"/>
            <a:ext cx="4656635" cy="2309121"/>
          </a:xfrm>
          <a:prstGeom prst="rect">
            <a:avLst/>
          </a:prstGeom>
        </p:spPr>
      </p:pic>
    </p:spTree>
    <p:extLst>
      <p:ext uri="{BB962C8B-B14F-4D97-AF65-F5344CB8AC3E}">
        <p14:creationId xmlns:p14="http://schemas.microsoft.com/office/powerpoint/2010/main" val="9431128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Information Sharing</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Explain the Optional URL Property in a Finder Definition</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31</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3" name="TextBox 12">
            <a:extLst>
              <a:ext uri="{FF2B5EF4-FFF2-40B4-BE49-F238E27FC236}">
                <a16:creationId xmlns:a16="http://schemas.microsoft.com/office/drawing/2014/main" id="{A018D019-CC33-58BB-F986-6A1FC9BF6292}"/>
              </a:ext>
            </a:extLst>
          </p:cNvPr>
          <p:cNvSpPr txBox="1"/>
          <p:nvPr/>
        </p:nvSpPr>
        <p:spPr>
          <a:xfrm>
            <a:off x="5864685" y="1820426"/>
            <a:ext cx="6156645" cy="3970318"/>
          </a:xfrm>
          <a:prstGeom prst="rect">
            <a:avLst/>
          </a:prstGeom>
          <a:noFill/>
        </p:spPr>
        <p:txBody>
          <a:bodyPr wrap="square" numCol="1" rtlCol="0">
            <a:spAutoFit/>
          </a:bodyPr>
          <a:lstStyle/>
          <a:p>
            <a:pPr marL="285664" indent="-285664">
              <a:buFont typeface="Arial" panose="020B0604020202020204" pitchFamily="34" charset="0"/>
              <a:buChar char="•"/>
            </a:pPr>
            <a:r>
              <a:rPr lang="en-CA" sz="1600" dirty="0"/>
              <a:t>The URL is an optional array that sets a path to override the default entry point of a finder</a:t>
            </a:r>
          </a:p>
          <a:p>
            <a:pPr marL="285664" indent="-285664">
              <a:buFont typeface="Arial" panose="020B0604020202020204" pitchFamily="34" charset="0"/>
              <a:buChar char="•"/>
            </a:pPr>
            <a:r>
              <a:rPr lang="en-CA" sz="1600" dirty="0"/>
              <a:t>It is used when a finder requires logic before the initial load (i.e., showing or hiding a column depending on some logic)</a:t>
            </a:r>
          </a:p>
          <a:p>
            <a:pPr marL="285664" indent="-285664">
              <a:buFont typeface="Arial" panose="020B0604020202020204" pitchFamily="34" charset="0"/>
              <a:buChar char="•"/>
            </a:pPr>
            <a:endParaRPr lang="en-CA" sz="1600" dirty="0"/>
          </a:p>
          <a:p>
            <a:pPr marL="285664" indent="-285664">
              <a:buFont typeface="Arial" panose="020B0604020202020204" pitchFamily="34" charset="0"/>
              <a:buChar char="•"/>
            </a:pPr>
            <a:r>
              <a:rPr lang="en-CA" sz="1600" dirty="0"/>
              <a:t>Shown on the top left is our finder definition for a Vendor</a:t>
            </a:r>
          </a:p>
          <a:p>
            <a:pPr marL="285664" indent="-285664">
              <a:buFont typeface="Arial" panose="020B0604020202020204" pitchFamily="34" charset="0"/>
              <a:buChar char="•"/>
            </a:pPr>
            <a:endParaRPr lang="en-CA" sz="1600" dirty="0"/>
          </a:p>
          <a:p>
            <a:pPr marL="285664" indent="-285664">
              <a:buFont typeface="Arial" panose="020B0604020202020204" pitchFamily="34" charset="0"/>
              <a:buChar char="•"/>
            </a:pPr>
            <a:r>
              <a:rPr lang="en-CA" sz="1600" dirty="0"/>
              <a:t>Shown on the bottom left is the VendorViewFinder class/controller that is invoked prior to the finder controller (framework) being invoked</a:t>
            </a:r>
          </a:p>
          <a:p>
            <a:pPr marL="742864" lvl="1" indent="-285664">
              <a:buFont typeface="Arial" panose="020B0604020202020204" pitchFamily="34" charset="0"/>
              <a:buChar char="•"/>
            </a:pPr>
            <a:r>
              <a:rPr lang="en-CA" sz="1400" dirty="0"/>
              <a:t>If multicurrency is not enabled, it removes the CurrenyCode field from the definition/display</a:t>
            </a:r>
          </a:p>
          <a:p>
            <a:pPr marL="742864" lvl="1" indent="-285664">
              <a:buFont typeface="Arial" panose="020B0604020202020204" pitchFamily="34" charset="0"/>
              <a:buChar char="•"/>
            </a:pPr>
            <a:endParaRPr lang="en-CA" sz="1600" dirty="0"/>
          </a:p>
          <a:p>
            <a:pPr marL="285664" indent="-285664">
              <a:buFont typeface="Arial" panose="020B0604020202020204" pitchFamily="34" charset="0"/>
              <a:buChar char="•"/>
            </a:pPr>
            <a:r>
              <a:rPr lang="en-CA" sz="1600" dirty="0"/>
              <a:t>Encapsulates logic in a single location instead of having multiple definitions or distributed logic</a:t>
            </a:r>
          </a:p>
          <a:p>
            <a:pPr marL="285664" indent="-285664">
              <a:buFont typeface="Arial" panose="020B0604020202020204" pitchFamily="34" charset="0"/>
              <a:buChar char="•"/>
            </a:pPr>
            <a:endParaRPr lang="en-CA" sz="1600" dirty="0"/>
          </a:p>
        </p:txBody>
      </p:sp>
      <p:pic>
        <p:nvPicPr>
          <p:cNvPr id="7" name="Picture 6">
            <a:extLst>
              <a:ext uri="{FF2B5EF4-FFF2-40B4-BE49-F238E27FC236}">
                <a16:creationId xmlns:a16="http://schemas.microsoft.com/office/drawing/2014/main" id="{A5578A24-3A9E-2D70-EE86-7414CA966FC2}"/>
              </a:ext>
            </a:extLst>
          </p:cNvPr>
          <p:cNvPicPr>
            <a:picLocks noChangeAspect="1"/>
          </p:cNvPicPr>
          <p:nvPr/>
        </p:nvPicPr>
        <p:blipFill>
          <a:blip r:embed="rId3"/>
          <a:stretch>
            <a:fillRect/>
          </a:stretch>
        </p:blipFill>
        <p:spPr>
          <a:xfrm>
            <a:off x="482884" y="1820426"/>
            <a:ext cx="5232555" cy="1407173"/>
          </a:xfrm>
          <a:prstGeom prst="rect">
            <a:avLst/>
          </a:prstGeom>
        </p:spPr>
      </p:pic>
      <p:pic>
        <p:nvPicPr>
          <p:cNvPr id="10" name="Picture 9">
            <a:extLst>
              <a:ext uri="{FF2B5EF4-FFF2-40B4-BE49-F238E27FC236}">
                <a16:creationId xmlns:a16="http://schemas.microsoft.com/office/drawing/2014/main" id="{87C03DDC-118E-3FE9-3B58-E623A3F292F5}"/>
              </a:ext>
            </a:extLst>
          </p:cNvPr>
          <p:cNvPicPr>
            <a:picLocks noChangeAspect="1"/>
          </p:cNvPicPr>
          <p:nvPr/>
        </p:nvPicPr>
        <p:blipFill>
          <a:blip r:embed="rId4"/>
          <a:stretch>
            <a:fillRect/>
          </a:stretch>
        </p:blipFill>
        <p:spPr>
          <a:xfrm>
            <a:off x="488620" y="3470433"/>
            <a:ext cx="4934065" cy="2445054"/>
          </a:xfrm>
          <a:prstGeom prst="rect">
            <a:avLst/>
          </a:prstGeom>
        </p:spPr>
      </p:pic>
    </p:spTree>
    <p:extLst>
      <p:ext uri="{BB962C8B-B14F-4D97-AF65-F5344CB8AC3E}">
        <p14:creationId xmlns:p14="http://schemas.microsoft.com/office/powerpoint/2010/main" val="37106634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Information Sharing</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Controller’s ViewWithCatch, CallWithCatch, Better Encapsulation</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32</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3" name="TextBox 12">
            <a:extLst>
              <a:ext uri="{FF2B5EF4-FFF2-40B4-BE49-F238E27FC236}">
                <a16:creationId xmlns:a16="http://schemas.microsoft.com/office/drawing/2014/main" id="{A018D019-CC33-58BB-F986-6A1FC9BF6292}"/>
              </a:ext>
            </a:extLst>
          </p:cNvPr>
          <p:cNvSpPr txBox="1"/>
          <p:nvPr/>
        </p:nvSpPr>
        <p:spPr>
          <a:xfrm>
            <a:off x="5864685" y="1820426"/>
            <a:ext cx="6156645" cy="3539430"/>
          </a:xfrm>
          <a:prstGeom prst="rect">
            <a:avLst/>
          </a:prstGeom>
          <a:noFill/>
        </p:spPr>
        <p:txBody>
          <a:bodyPr wrap="square" numCol="1" rtlCol="0">
            <a:spAutoFit/>
          </a:bodyPr>
          <a:lstStyle/>
          <a:p>
            <a:pPr marL="285664" indent="-285664">
              <a:buFont typeface="Arial" panose="020B0604020202020204" pitchFamily="34" charset="0"/>
              <a:buChar char="•"/>
            </a:pPr>
            <a:r>
              <a:rPr lang="en-CA" sz="1600" dirty="0"/>
              <a:t>Public controller methods introduced a couple of releases ago that allow consistent and encapsulated error trapping of public methods</a:t>
            </a:r>
          </a:p>
          <a:p>
            <a:pPr marL="285664" indent="-285664">
              <a:buFont typeface="Arial" panose="020B0604020202020204" pitchFamily="34" charset="0"/>
              <a:buChar char="•"/>
            </a:pPr>
            <a:r>
              <a:rPr lang="en-CA" sz="1600" dirty="0"/>
              <a:t>Code Generation Wizard generates this code</a:t>
            </a:r>
          </a:p>
          <a:p>
            <a:pPr marL="285664" indent="-285664">
              <a:buFont typeface="Arial" panose="020B0604020202020204" pitchFamily="34" charset="0"/>
              <a:buChar char="•"/>
            </a:pPr>
            <a:r>
              <a:rPr lang="en-CA" sz="1600" dirty="0"/>
              <a:t>Still lots of boilerplate code that can be pushed down into a base class</a:t>
            </a:r>
          </a:p>
          <a:p>
            <a:pPr marL="285664" indent="-285664">
              <a:buFont typeface="Arial" panose="020B0604020202020204" pitchFamily="34" charset="0"/>
              <a:buChar char="•"/>
            </a:pPr>
            <a:r>
              <a:rPr lang="en-CA" sz="1600" dirty="0"/>
              <a:t>Public and Internal controller’s for a simple screen contain over 300 lines of code</a:t>
            </a:r>
          </a:p>
          <a:p>
            <a:pPr marL="742864" lvl="1" indent="-285664">
              <a:buFont typeface="Arial" panose="020B0604020202020204" pitchFamily="34" charset="0"/>
              <a:buChar char="•"/>
            </a:pPr>
            <a:r>
              <a:rPr lang="en-CA" sz="1600" dirty="0"/>
              <a:t>AR Payment Code</a:t>
            </a:r>
          </a:p>
          <a:p>
            <a:pPr marL="1200064" lvl="2" indent="-285664">
              <a:buFont typeface="Arial" panose="020B0604020202020204" pitchFamily="34" charset="0"/>
              <a:buChar char="•"/>
            </a:pPr>
            <a:r>
              <a:rPr lang="en-CA" sz="1600" dirty="0"/>
              <a:t>Public controller has 161 lines</a:t>
            </a:r>
          </a:p>
          <a:p>
            <a:pPr marL="1200064" lvl="2" indent="-285664">
              <a:buFont typeface="Arial" panose="020B0604020202020204" pitchFamily="34" charset="0"/>
              <a:buChar char="•"/>
            </a:pPr>
            <a:r>
              <a:rPr lang="en-CA" sz="1600" dirty="0"/>
              <a:t>Internal controller has 163 lines</a:t>
            </a:r>
          </a:p>
          <a:p>
            <a:pPr marL="1200064" lvl="2" indent="-285664">
              <a:buFont typeface="Arial" panose="020B0604020202020204" pitchFamily="34" charset="0"/>
              <a:buChar char="•"/>
            </a:pPr>
            <a:r>
              <a:rPr lang="en-CA" sz="1600" dirty="0"/>
              <a:t>That’s 324 lines for a simple screen</a:t>
            </a:r>
          </a:p>
          <a:p>
            <a:pPr marL="285664" indent="-285664">
              <a:buFont typeface="Arial" panose="020B0604020202020204" pitchFamily="34" charset="0"/>
              <a:buChar char="•"/>
            </a:pPr>
            <a:r>
              <a:rPr lang="en-CA" sz="1600" dirty="0"/>
              <a:t>What if the 324 lines can be reduced to 106?</a:t>
            </a:r>
          </a:p>
          <a:p>
            <a:pPr marL="742864" lvl="1" indent="-285664">
              <a:buFont typeface="Arial" panose="020B0604020202020204" pitchFamily="34" charset="0"/>
              <a:buChar char="•"/>
            </a:pPr>
            <a:r>
              <a:rPr lang="en-CA" sz="1600" dirty="0"/>
              <a:t>Let’s see how</a:t>
            </a:r>
          </a:p>
        </p:txBody>
      </p:sp>
      <p:pic>
        <p:nvPicPr>
          <p:cNvPr id="6" name="Picture 5">
            <a:extLst>
              <a:ext uri="{FF2B5EF4-FFF2-40B4-BE49-F238E27FC236}">
                <a16:creationId xmlns:a16="http://schemas.microsoft.com/office/drawing/2014/main" id="{DDA71B7F-1AD8-85C0-A430-FD817CDEB588}"/>
              </a:ext>
            </a:extLst>
          </p:cNvPr>
          <p:cNvPicPr>
            <a:picLocks noChangeAspect="1"/>
          </p:cNvPicPr>
          <p:nvPr/>
        </p:nvPicPr>
        <p:blipFill>
          <a:blip r:embed="rId3"/>
          <a:stretch>
            <a:fillRect/>
          </a:stretch>
        </p:blipFill>
        <p:spPr>
          <a:xfrm>
            <a:off x="496563" y="2007082"/>
            <a:ext cx="5022888" cy="3494444"/>
          </a:xfrm>
          <a:prstGeom prst="rect">
            <a:avLst/>
          </a:prstGeom>
        </p:spPr>
      </p:pic>
    </p:spTree>
    <p:extLst>
      <p:ext uri="{BB962C8B-B14F-4D97-AF65-F5344CB8AC3E}">
        <p14:creationId xmlns:p14="http://schemas.microsoft.com/office/powerpoint/2010/main" val="41169924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Information Sharing</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Controller’s ViewWithCatch, CallWithCatch, Better Encapsulation and the Future</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33</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3" name="TextBox 12">
            <a:extLst>
              <a:ext uri="{FF2B5EF4-FFF2-40B4-BE49-F238E27FC236}">
                <a16:creationId xmlns:a16="http://schemas.microsoft.com/office/drawing/2014/main" id="{A018D019-CC33-58BB-F986-6A1FC9BF6292}"/>
              </a:ext>
            </a:extLst>
          </p:cNvPr>
          <p:cNvSpPr txBox="1"/>
          <p:nvPr/>
        </p:nvSpPr>
        <p:spPr>
          <a:xfrm>
            <a:off x="5864685" y="1820426"/>
            <a:ext cx="6156645" cy="2800767"/>
          </a:xfrm>
          <a:prstGeom prst="rect">
            <a:avLst/>
          </a:prstGeom>
          <a:noFill/>
        </p:spPr>
        <p:txBody>
          <a:bodyPr wrap="square" numCol="1" rtlCol="0">
            <a:spAutoFit/>
          </a:bodyPr>
          <a:lstStyle/>
          <a:p>
            <a:pPr marL="285664" indent="-285664">
              <a:buFont typeface="Arial" panose="020B0604020202020204" pitchFamily="34" charset="0"/>
              <a:buChar char="•"/>
            </a:pPr>
            <a:r>
              <a:rPr lang="en-CA" sz="1600" dirty="0"/>
              <a:t>New controller inheritance</a:t>
            </a:r>
          </a:p>
          <a:p>
            <a:pPr marL="285664" indent="-285664">
              <a:buFont typeface="Arial" panose="020B0604020202020204" pitchFamily="34" charset="0"/>
              <a:buChar char="•"/>
            </a:pPr>
            <a:r>
              <a:rPr lang="en-CA" sz="1600" dirty="0"/>
              <a:t>Eliminate internal controller</a:t>
            </a:r>
          </a:p>
          <a:p>
            <a:pPr marL="285664" indent="-285664">
              <a:buFont typeface="Arial" panose="020B0604020202020204" pitchFamily="34" charset="0"/>
              <a:buChar char="•"/>
            </a:pPr>
            <a:r>
              <a:rPr lang="en-CA" sz="1600" dirty="0"/>
              <a:t>Public methods pushed down to base class</a:t>
            </a:r>
          </a:p>
          <a:p>
            <a:pPr marL="285664" indent="-285664">
              <a:buFont typeface="Arial" panose="020B0604020202020204" pitchFamily="34" charset="0"/>
              <a:buChar char="•"/>
            </a:pPr>
            <a:r>
              <a:rPr lang="en-CA" sz="1600" dirty="0"/>
              <a:t>Overrides in derived class for common token replacements and usage</a:t>
            </a:r>
          </a:p>
          <a:p>
            <a:pPr marL="742864" lvl="1" indent="-285664">
              <a:buFont typeface="Arial" panose="020B0604020202020204" pitchFamily="34" charset="0"/>
              <a:buChar char="•"/>
            </a:pPr>
            <a:r>
              <a:rPr lang="en-CA" sz="1600" dirty="0"/>
              <a:t>3 minimum overrides</a:t>
            </a:r>
          </a:p>
          <a:p>
            <a:pPr marL="742864" lvl="1" indent="-285664">
              <a:buFont typeface="Arial" panose="020B0604020202020204" pitchFamily="34" charset="0"/>
              <a:buChar char="•"/>
            </a:pPr>
            <a:r>
              <a:rPr lang="en-CA" sz="1600" dirty="0"/>
              <a:t>Any base method may be overridden</a:t>
            </a:r>
          </a:p>
          <a:p>
            <a:pPr marL="285664" indent="-285664">
              <a:buFont typeface="Arial" panose="020B0604020202020204" pitchFamily="34" charset="0"/>
              <a:buChar char="•"/>
            </a:pPr>
            <a:r>
              <a:rPr lang="en-CA" sz="1600" dirty="0"/>
              <a:t>Reduces code by 68%</a:t>
            </a:r>
          </a:p>
          <a:p>
            <a:pPr marL="285664" indent="-285664">
              <a:buFont typeface="Arial" panose="020B0604020202020204" pitchFamily="34" charset="0"/>
              <a:buChar char="•"/>
            </a:pPr>
            <a:r>
              <a:rPr lang="en-CA" sz="1600" dirty="0"/>
              <a:t>Reduces developer error by eliminating redundancy</a:t>
            </a:r>
          </a:p>
          <a:p>
            <a:pPr marL="285664" indent="-285664">
              <a:buFont typeface="Arial" panose="020B0604020202020204" pitchFamily="34" charset="0"/>
              <a:buChar char="•"/>
            </a:pPr>
            <a:endParaRPr lang="en-CA" sz="1600" dirty="0"/>
          </a:p>
          <a:p>
            <a:pPr marL="285664" indent="-285664">
              <a:buFont typeface="Arial" panose="020B0604020202020204" pitchFamily="34" charset="0"/>
              <a:buChar char="•"/>
            </a:pPr>
            <a:r>
              <a:rPr lang="en-CA" sz="1600" dirty="0"/>
              <a:t>Still in POC but super excited</a:t>
            </a:r>
          </a:p>
        </p:txBody>
      </p:sp>
      <p:pic>
        <p:nvPicPr>
          <p:cNvPr id="7" name="Picture 6">
            <a:extLst>
              <a:ext uri="{FF2B5EF4-FFF2-40B4-BE49-F238E27FC236}">
                <a16:creationId xmlns:a16="http://schemas.microsoft.com/office/drawing/2014/main" id="{C08F5F35-90C3-F6CB-92CF-0DE0C1E4DCBC}"/>
              </a:ext>
            </a:extLst>
          </p:cNvPr>
          <p:cNvPicPr>
            <a:picLocks noChangeAspect="1"/>
          </p:cNvPicPr>
          <p:nvPr/>
        </p:nvPicPr>
        <p:blipFill>
          <a:blip r:embed="rId3"/>
          <a:stretch>
            <a:fillRect/>
          </a:stretch>
        </p:blipFill>
        <p:spPr>
          <a:xfrm>
            <a:off x="411479" y="2207137"/>
            <a:ext cx="5430729" cy="2785255"/>
          </a:xfrm>
          <a:prstGeom prst="rect">
            <a:avLst/>
          </a:prstGeom>
        </p:spPr>
      </p:pic>
    </p:spTree>
    <p:extLst>
      <p:ext uri="{BB962C8B-B14F-4D97-AF65-F5344CB8AC3E}">
        <p14:creationId xmlns:p14="http://schemas.microsoft.com/office/powerpoint/2010/main" val="35114637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a:xfrm>
            <a:off x="411480" y="301486"/>
            <a:ext cx="3874081" cy="594360"/>
          </a:xfrm>
        </p:spPr>
        <p:txBody>
          <a:bodyPr/>
          <a:lstStyle/>
          <a:p>
            <a:r>
              <a:rPr lang="en-US" dirty="0"/>
              <a:t>Declarative Report Framework</a:t>
            </a:r>
          </a:p>
        </p:txBody>
      </p:sp>
      <p:sp>
        <p:nvSpPr>
          <p:cNvPr id="4" name="Text Placeholder 3">
            <a:extLst>
              <a:ext uri="{FF2B5EF4-FFF2-40B4-BE49-F238E27FC236}">
                <a16:creationId xmlns:a16="http://schemas.microsoft.com/office/drawing/2014/main" id="{C85019AD-9EDF-5340-BD66-3368A7F4417B}"/>
              </a:ext>
            </a:extLst>
          </p:cNvPr>
          <p:cNvSpPr>
            <a:spLocks noGrp="1"/>
          </p:cNvSpPr>
          <p:nvPr>
            <p:ph type="body" sz="quarter" idx="12"/>
          </p:nvPr>
        </p:nvSpPr>
        <p:spPr>
          <a:xfrm>
            <a:off x="411479" y="2212444"/>
            <a:ext cx="4208022" cy="761781"/>
          </a:xfrm>
        </p:spPr>
        <p:txBody>
          <a:bodyPr/>
          <a:lstStyle/>
          <a:p>
            <a:r>
              <a:rPr lang="en-US" sz="2400" dirty="0">
                <a:solidFill>
                  <a:srgbClr val="00D639"/>
                </a:solidFill>
              </a:rPr>
              <a:t>Explanation and Demo</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34</a:t>
            </a:fld>
            <a:endParaRPr dirty="0"/>
          </a:p>
        </p:txBody>
      </p:sp>
      <p:sp>
        <p:nvSpPr>
          <p:cNvPr id="6" name="Picture Placeholder 5">
            <a:extLst>
              <a:ext uri="{FF2B5EF4-FFF2-40B4-BE49-F238E27FC236}">
                <a16:creationId xmlns:a16="http://schemas.microsoft.com/office/drawing/2014/main" id="{42845E15-BD11-658F-0E6B-FC55F341B5C6}"/>
              </a:ext>
            </a:extLst>
          </p:cNvPr>
          <p:cNvSpPr>
            <a:spLocks noGrp="1"/>
          </p:cNvSpPr>
          <p:nvPr>
            <p:ph type="pic" sz="quarter" idx="13"/>
          </p:nvPr>
        </p:nvSpPr>
        <p:spPr/>
      </p:sp>
      <p:pic>
        <p:nvPicPr>
          <p:cNvPr id="8" name="Picture Placeholder 6">
            <a:extLst>
              <a:ext uri="{FF2B5EF4-FFF2-40B4-BE49-F238E27FC236}">
                <a16:creationId xmlns:a16="http://schemas.microsoft.com/office/drawing/2014/main" id="{DA0F0CC0-C8A1-3919-ED72-E225A79FEA9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t="85" b="85"/>
          <a:stretch/>
        </p:blipFill>
        <p:spPr>
          <a:xfrm>
            <a:off x="4484169" y="0"/>
            <a:ext cx="7707831" cy="6221413"/>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7703564"/>
              <a:gd name="connsiteY0" fmla="*/ 9761 h 6223536"/>
              <a:gd name="connsiteX1" fmla="*/ 7703536 w 7703564"/>
              <a:gd name="connsiteY1" fmla="*/ 0 h 6223536"/>
              <a:gd name="connsiteX2" fmla="*/ 6003938 w 7703564"/>
              <a:gd name="connsiteY2" fmla="*/ 6223536 h 6223536"/>
              <a:gd name="connsiteX3" fmla="*/ 1391658 w 7703564"/>
              <a:gd name="connsiteY3" fmla="*/ 6223536 h 6223536"/>
              <a:gd name="connsiteX4" fmla="*/ 4483 w 7703564"/>
              <a:gd name="connsiteY4" fmla="*/ 4588711 h 6223536"/>
              <a:gd name="connsiteX5" fmla="*/ 1308 w 7703564"/>
              <a:gd name="connsiteY5" fmla="*/ 9761 h 6223536"/>
              <a:gd name="connsiteX0" fmla="*/ 1308 w 7711899"/>
              <a:gd name="connsiteY0" fmla="*/ 9761 h 6223536"/>
              <a:gd name="connsiteX1" fmla="*/ 7703536 w 7711899"/>
              <a:gd name="connsiteY1" fmla="*/ 0 h 6223536"/>
              <a:gd name="connsiteX2" fmla="*/ 7705416 w 7711899"/>
              <a:gd name="connsiteY2" fmla="*/ 6223536 h 6223536"/>
              <a:gd name="connsiteX3" fmla="*/ 1391658 w 7711899"/>
              <a:gd name="connsiteY3" fmla="*/ 6223536 h 6223536"/>
              <a:gd name="connsiteX4" fmla="*/ 4483 w 7711899"/>
              <a:gd name="connsiteY4" fmla="*/ 4588711 h 6223536"/>
              <a:gd name="connsiteX5" fmla="*/ 1308 w 7711899"/>
              <a:gd name="connsiteY5" fmla="*/ 9761 h 6223536"/>
              <a:gd name="connsiteX0" fmla="*/ 1308 w 7709474"/>
              <a:gd name="connsiteY0" fmla="*/ 9761 h 6223536"/>
              <a:gd name="connsiteX1" fmla="*/ 7694011 w 7709474"/>
              <a:gd name="connsiteY1" fmla="*/ 0 h 6223536"/>
              <a:gd name="connsiteX2" fmla="*/ 7705416 w 7709474"/>
              <a:gd name="connsiteY2" fmla="*/ 6223536 h 6223536"/>
              <a:gd name="connsiteX3" fmla="*/ 1391658 w 7709474"/>
              <a:gd name="connsiteY3" fmla="*/ 6223536 h 6223536"/>
              <a:gd name="connsiteX4" fmla="*/ 4483 w 7709474"/>
              <a:gd name="connsiteY4" fmla="*/ 4588711 h 6223536"/>
              <a:gd name="connsiteX5" fmla="*/ 1308 w 7709474"/>
              <a:gd name="connsiteY5" fmla="*/ 9761 h 6223536"/>
              <a:gd name="connsiteX0" fmla="*/ 1308 w 7702374"/>
              <a:gd name="connsiteY0" fmla="*/ 9761 h 6226711"/>
              <a:gd name="connsiteX1" fmla="*/ 7694011 w 7702374"/>
              <a:gd name="connsiteY1" fmla="*/ 0 h 6226711"/>
              <a:gd name="connsiteX2" fmla="*/ 7695891 w 7702374"/>
              <a:gd name="connsiteY2" fmla="*/ 6226711 h 6226711"/>
              <a:gd name="connsiteX3" fmla="*/ 1391658 w 7702374"/>
              <a:gd name="connsiteY3" fmla="*/ 6223536 h 6226711"/>
              <a:gd name="connsiteX4" fmla="*/ 4483 w 7702374"/>
              <a:gd name="connsiteY4" fmla="*/ 4588711 h 6226711"/>
              <a:gd name="connsiteX5" fmla="*/ 1308 w 7702374"/>
              <a:gd name="connsiteY5" fmla="*/ 9761 h 6226711"/>
              <a:gd name="connsiteX0" fmla="*/ 415 w 7707831"/>
              <a:gd name="connsiteY0" fmla="*/ 0 h 6232854"/>
              <a:gd name="connsiteX1" fmla="*/ 7699468 w 7707831"/>
              <a:gd name="connsiteY1" fmla="*/ 6143 h 6232854"/>
              <a:gd name="connsiteX2" fmla="*/ 7701348 w 7707831"/>
              <a:gd name="connsiteY2" fmla="*/ 6232854 h 6232854"/>
              <a:gd name="connsiteX3" fmla="*/ 1397115 w 7707831"/>
              <a:gd name="connsiteY3" fmla="*/ 6229679 h 6232854"/>
              <a:gd name="connsiteX4" fmla="*/ 9940 w 7707831"/>
              <a:gd name="connsiteY4" fmla="*/ 4594854 h 6232854"/>
              <a:gd name="connsiteX5" fmla="*/ 415 w 7707831"/>
              <a:gd name="connsiteY5" fmla="*/ 0 h 6232854"/>
              <a:gd name="connsiteX0" fmla="*/ 415 w 7710954"/>
              <a:gd name="connsiteY0" fmla="*/ 218 h 6233072"/>
              <a:gd name="connsiteX1" fmla="*/ 7705818 w 7710954"/>
              <a:gd name="connsiteY1" fmla="*/ 0 h 6233072"/>
              <a:gd name="connsiteX2" fmla="*/ 7701348 w 7710954"/>
              <a:gd name="connsiteY2" fmla="*/ 6233072 h 6233072"/>
              <a:gd name="connsiteX3" fmla="*/ 1397115 w 7710954"/>
              <a:gd name="connsiteY3" fmla="*/ 6229897 h 6233072"/>
              <a:gd name="connsiteX4" fmla="*/ 9940 w 7710954"/>
              <a:gd name="connsiteY4" fmla="*/ 4595072 h 6233072"/>
              <a:gd name="connsiteX5" fmla="*/ 415 w 7710954"/>
              <a:gd name="connsiteY5" fmla="*/ 218 h 6233072"/>
              <a:gd name="connsiteX0" fmla="*/ 415 w 7707831"/>
              <a:gd name="connsiteY0" fmla="*/ 218 h 6233072"/>
              <a:gd name="connsiteX1" fmla="*/ 7699468 w 7707831"/>
              <a:gd name="connsiteY1" fmla="*/ 0 h 6233072"/>
              <a:gd name="connsiteX2" fmla="*/ 7701348 w 7707831"/>
              <a:gd name="connsiteY2" fmla="*/ 6233072 h 6233072"/>
              <a:gd name="connsiteX3" fmla="*/ 1397115 w 7707831"/>
              <a:gd name="connsiteY3" fmla="*/ 6229897 h 6233072"/>
              <a:gd name="connsiteX4" fmla="*/ 9940 w 7707831"/>
              <a:gd name="connsiteY4" fmla="*/ 4595072 h 6233072"/>
              <a:gd name="connsiteX5" fmla="*/ 415 w 7707831"/>
              <a:gd name="connsiteY5" fmla="*/ 218 h 623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07831" h="6233072">
                <a:moveTo>
                  <a:pt x="415" y="218"/>
                </a:moveTo>
                <a:lnTo>
                  <a:pt x="7699468" y="0"/>
                </a:lnTo>
                <a:cubicBezTo>
                  <a:pt x="7707532" y="2835940"/>
                  <a:pt x="7712493" y="3125802"/>
                  <a:pt x="7701348" y="6233072"/>
                </a:cubicBezTo>
                <a:lnTo>
                  <a:pt x="1397115" y="6229897"/>
                </a:lnTo>
                <a:cubicBezTo>
                  <a:pt x="1182952" y="6228459"/>
                  <a:pt x="-57314" y="5971484"/>
                  <a:pt x="9940" y="4595072"/>
                </a:cubicBezTo>
                <a:cubicBezTo>
                  <a:pt x="4698" y="3399635"/>
                  <a:pt x="-1702" y="1732910"/>
                  <a:pt x="415" y="218"/>
                </a:cubicBezTo>
                <a:close/>
              </a:path>
            </a:pathLst>
          </a:custGeom>
        </p:spPr>
      </p:pic>
    </p:spTree>
    <p:extLst>
      <p:ext uri="{BB962C8B-B14F-4D97-AF65-F5344CB8AC3E}">
        <p14:creationId xmlns:p14="http://schemas.microsoft.com/office/powerpoint/2010/main" val="17843384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Roundtable</a:t>
            </a:r>
          </a:p>
        </p:txBody>
      </p:sp>
      <p:sp>
        <p:nvSpPr>
          <p:cNvPr id="4" name="Text Placeholder 3">
            <a:extLst>
              <a:ext uri="{FF2B5EF4-FFF2-40B4-BE49-F238E27FC236}">
                <a16:creationId xmlns:a16="http://schemas.microsoft.com/office/drawing/2014/main" id="{C85019AD-9EDF-5340-BD66-3368A7F4417B}"/>
              </a:ext>
            </a:extLst>
          </p:cNvPr>
          <p:cNvSpPr>
            <a:spLocks noGrp="1"/>
          </p:cNvSpPr>
          <p:nvPr>
            <p:ph type="body" sz="quarter" idx="12"/>
          </p:nvPr>
        </p:nvSpPr>
        <p:spPr>
          <a:xfrm>
            <a:off x="411479" y="1033640"/>
            <a:ext cx="4208022" cy="761781"/>
          </a:xfrm>
        </p:spPr>
        <p:txBody>
          <a:bodyPr/>
          <a:lstStyle/>
          <a:p>
            <a:r>
              <a:rPr lang="en-US" sz="2400" dirty="0">
                <a:solidFill>
                  <a:srgbClr val="00D639"/>
                </a:solidFill>
              </a:rPr>
              <a:t>What’s on your mind</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35</a:t>
            </a:fld>
            <a:endParaRPr dirty="0"/>
          </a:p>
        </p:txBody>
      </p:sp>
      <p:pic>
        <p:nvPicPr>
          <p:cNvPr id="9" name="Picture Placeholder 9">
            <a:extLst>
              <a:ext uri="{FF2B5EF4-FFF2-40B4-BE49-F238E27FC236}">
                <a16:creationId xmlns:a16="http://schemas.microsoft.com/office/drawing/2014/main" id="{1976D3B1-30EC-6E0F-8D87-8E73F502481C}"/>
              </a:ext>
            </a:extLst>
          </p:cNvPr>
          <p:cNvPicPr>
            <a:picLocks noGrp="1" noChangeAspect="1"/>
          </p:cNvPicPr>
          <p:nvPr>
            <p:ph type="pic" sz="quarter" idx="13"/>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a:ext>
            </a:extLst>
          </a:blip>
          <a:srcRect l="25583" r="25583"/>
          <a:stretch/>
        </p:blipFill>
        <p:spPr>
          <a:xfrm>
            <a:off x="6238875" y="-7938"/>
            <a:ext cx="5953125" cy="6219826"/>
          </a:xfrm>
        </p:spPr>
      </p:pic>
    </p:spTree>
    <p:extLst>
      <p:ext uri="{BB962C8B-B14F-4D97-AF65-F5344CB8AC3E}">
        <p14:creationId xmlns:p14="http://schemas.microsoft.com/office/powerpoint/2010/main" val="22595553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EFC2C-5A08-6F46-8E65-E43E85D295D3}"/>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196893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1CAA9-2003-D740-95DB-A7E5C17B17EF}"/>
              </a:ext>
            </a:extLst>
          </p:cNvPr>
          <p:cNvSpPr>
            <a:spLocks noGrp="1"/>
          </p:cNvSpPr>
          <p:nvPr>
            <p:ph type="title"/>
          </p:nvPr>
        </p:nvSpPr>
        <p:spPr/>
        <p:txBody>
          <a:bodyPr/>
          <a:lstStyle/>
          <a:p>
            <a:r>
              <a:rPr lang="en-US" dirty="0"/>
              <a:t>Welcome</a:t>
            </a:r>
          </a:p>
        </p:txBody>
      </p:sp>
      <p:sp>
        <p:nvSpPr>
          <p:cNvPr id="3" name="Text Placeholder 2">
            <a:extLst>
              <a:ext uri="{FF2B5EF4-FFF2-40B4-BE49-F238E27FC236}">
                <a16:creationId xmlns:a16="http://schemas.microsoft.com/office/drawing/2014/main" id="{8E9CF0A1-B8FA-7349-9559-C68F578A3461}"/>
              </a:ext>
            </a:extLst>
          </p:cNvPr>
          <p:cNvSpPr>
            <a:spLocks noGrp="1"/>
          </p:cNvSpPr>
          <p:nvPr>
            <p:ph type="body" sz="quarter" idx="12"/>
          </p:nvPr>
        </p:nvSpPr>
        <p:spPr>
          <a:xfrm>
            <a:off x="411479" y="1792765"/>
            <a:ext cx="5570680" cy="3272469"/>
          </a:xfrm>
        </p:spPr>
        <p:txBody>
          <a:bodyPr/>
          <a:lstStyle/>
          <a:p>
            <a:pPr marL="285750" indent="-285750">
              <a:buClr>
                <a:schemeClr val="bg1"/>
              </a:buClr>
              <a:buSzPct val="75000"/>
              <a:buFont typeface="Arial" panose="020B0604020202020204" pitchFamily="34" charset="0"/>
              <a:buChar char="•"/>
            </a:pPr>
            <a:r>
              <a:rPr lang="en-US" dirty="0"/>
              <a:t>TPAC and remote folks</a:t>
            </a:r>
          </a:p>
          <a:p>
            <a:pPr marL="628650" lvl="2" indent="-285750">
              <a:buClr>
                <a:schemeClr val="bg1"/>
              </a:buClr>
              <a:buSzPct val="75000"/>
              <a:buFont typeface="Arial" panose="020B0604020202020204" pitchFamily="34" charset="0"/>
              <a:buChar char="•"/>
            </a:pPr>
            <a:r>
              <a:rPr lang="en-US" sz="1600" b="0" dirty="0">
                <a:solidFill>
                  <a:schemeClr val="bg1"/>
                </a:solidFill>
              </a:rPr>
              <a:t>You know the basics, let’s  learn some more</a:t>
            </a:r>
          </a:p>
          <a:p>
            <a:pPr marL="285750" indent="-285750">
              <a:buClr>
                <a:schemeClr val="bg1"/>
              </a:buClr>
              <a:buSzPct val="75000"/>
              <a:buFont typeface="Arial" panose="020B0604020202020204" pitchFamily="34" charset="0"/>
              <a:buChar char="•"/>
            </a:pPr>
            <a:r>
              <a:rPr lang="en-US" dirty="0"/>
              <a:t>Session</a:t>
            </a:r>
          </a:p>
          <a:p>
            <a:pPr marL="628650" lvl="2" indent="-285750">
              <a:buClr>
                <a:schemeClr val="bg1"/>
              </a:buClr>
              <a:buSzPct val="75000"/>
              <a:buFont typeface="Arial" panose="020B0604020202020204" pitchFamily="34" charset="0"/>
              <a:buChar char="•"/>
            </a:pPr>
            <a:r>
              <a:rPr lang="en-US" sz="1600" b="0" dirty="0">
                <a:solidFill>
                  <a:schemeClr val="bg1"/>
                </a:solidFill>
              </a:rPr>
              <a:t>Recording will be made for download</a:t>
            </a:r>
          </a:p>
          <a:p>
            <a:pPr marL="285750" indent="-285750">
              <a:buClr>
                <a:schemeClr val="bg1"/>
              </a:buClr>
              <a:buSzPct val="75000"/>
              <a:buFont typeface="Arial" panose="020B0604020202020204" pitchFamily="34" charset="0"/>
              <a:buChar char="•"/>
            </a:pPr>
            <a:r>
              <a:rPr lang="en-US" dirty="0"/>
              <a:t>Presentation</a:t>
            </a:r>
          </a:p>
          <a:p>
            <a:pPr marL="628650" lvl="2" indent="-285750">
              <a:buClr>
                <a:schemeClr val="bg1"/>
              </a:buClr>
              <a:buSzPct val="75000"/>
              <a:buFont typeface="Arial" panose="020B0604020202020204" pitchFamily="34" charset="0"/>
              <a:buChar char="•"/>
            </a:pPr>
            <a:r>
              <a:rPr lang="en-US" sz="1600" b="0" dirty="0">
                <a:solidFill>
                  <a:schemeClr val="bg1"/>
                </a:solidFill>
              </a:rPr>
              <a:t>Web SDK’s docs/presentations folder</a:t>
            </a:r>
          </a:p>
          <a:p>
            <a:pPr marL="285750" indent="-285750">
              <a:buClr>
                <a:schemeClr val="bg1"/>
              </a:buClr>
              <a:buSzPct val="75000"/>
              <a:buFont typeface="Arial" panose="020B0604020202020204" pitchFamily="34" charset="0"/>
              <a:buChar char="•"/>
            </a:pPr>
            <a:r>
              <a:rPr lang="en-US" dirty="0"/>
              <a:t>The Basics</a:t>
            </a:r>
          </a:p>
          <a:p>
            <a:pPr marL="628650" lvl="2" indent="-285750">
              <a:buClr>
                <a:schemeClr val="bg1"/>
              </a:buClr>
              <a:buSzPct val="75000"/>
              <a:buFont typeface="Arial" panose="020B0604020202020204" pitchFamily="34" charset="0"/>
              <a:buChar char="•"/>
            </a:pPr>
            <a:r>
              <a:rPr lang="en-US" sz="1600" b="0" dirty="0">
                <a:solidFill>
                  <a:schemeClr val="bg1"/>
                </a:solidFill>
              </a:rPr>
              <a:t>Session and Presentation available</a:t>
            </a:r>
          </a:p>
          <a:p>
            <a:pPr marL="628650" lvl="2" indent="-285750">
              <a:buClr>
                <a:schemeClr val="bg1"/>
              </a:buClr>
              <a:buSzPct val="75000"/>
              <a:buFont typeface="Arial" panose="020B0604020202020204" pitchFamily="34" charset="0"/>
              <a:buChar char="•"/>
            </a:pPr>
            <a:r>
              <a:rPr lang="en-US" sz="1600" b="0" dirty="0">
                <a:solidFill>
                  <a:schemeClr val="bg1"/>
                </a:solidFill>
              </a:rPr>
              <a:t>Vision</a:t>
            </a:r>
          </a:p>
          <a:p>
            <a:pPr marL="628650" lvl="2" indent="-285750">
              <a:buClr>
                <a:schemeClr val="bg1"/>
              </a:buClr>
              <a:buSzPct val="75000"/>
              <a:buFont typeface="Arial" panose="020B0604020202020204" pitchFamily="34" charset="0"/>
              <a:buChar char="•"/>
            </a:pPr>
            <a:r>
              <a:rPr lang="en-US" sz="1600" b="0" dirty="0">
                <a:solidFill>
                  <a:schemeClr val="bg1"/>
                </a:solidFill>
              </a:rPr>
              <a:t>Web API</a:t>
            </a:r>
          </a:p>
          <a:p>
            <a:pPr marL="974725" lvl="3" indent="-285750">
              <a:buClr>
                <a:schemeClr val="bg1"/>
              </a:buClr>
              <a:buSzPct val="75000"/>
              <a:buFont typeface="Arial" panose="020B0604020202020204" pitchFamily="34" charset="0"/>
              <a:buChar char="•"/>
            </a:pPr>
            <a:r>
              <a:rPr lang="en-US" sz="1399" b="0" dirty="0">
                <a:solidFill>
                  <a:schemeClr val="bg1"/>
                </a:solidFill>
              </a:rPr>
              <a:t>Contents and Purpose</a:t>
            </a:r>
          </a:p>
          <a:p>
            <a:pPr marL="628650" lvl="2" indent="-285750">
              <a:buClr>
                <a:schemeClr val="bg1"/>
              </a:buClr>
              <a:buSzPct val="75000"/>
              <a:buFont typeface="Arial" panose="020B0604020202020204" pitchFamily="34" charset="0"/>
              <a:buChar char="•"/>
            </a:pPr>
            <a:r>
              <a:rPr lang="en-US" sz="1600" b="0" dirty="0">
                <a:solidFill>
                  <a:schemeClr val="bg1"/>
                </a:solidFill>
              </a:rPr>
              <a:t>Web SDK</a:t>
            </a:r>
          </a:p>
          <a:p>
            <a:pPr marL="974725" lvl="3" indent="-285750">
              <a:buClr>
                <a:schemeClr val="bg1"/>
              </a:buClr>
              <a:buSzPct val="75000"/>
              <a:buFont typeface="Arial" panose="020B0604020202020204" pitchFamily="34" charset="0"/>
              <a:buChar char="•"/>
            </a:pPr>
            <a:r>
              <a:rPr lang="en-US" sz="1399" b="0" dirty="0">
                <a:solidFill>
                  <a:schemeClr val="bg1"/>
                </a:solidFill>
              </a:rPr>
              <a:t>Contents and Purpose</a:t>
            </a:r>
          </a:p>
          <a:p>
            <a:pPr marL="628650" lvl="2" indent="-285750">
              <a:buClr>
                <a:schemeClr val="bg1"/>
              </a:buClr>
              <a:buSzPct val="75000"/>
              <a:buFont typeface="Arial" panose="020B0604020202020204" pitchFamily="34" charset="0"/>
              <a:buChar char="•"/>
            </a:pPr>
            <a:r>
              <a:rPr lang="en-US" sz="1600" b="0" dirty="0">
                <a:solidFill>
                  <a:schemeClr val="bg1"/>
                </a:solidFill>
              </a:rPr>
              <a:t>Accelerating development</a:t>
            </a:r>
          </a:p>
        </p:txBody>
      </p:sp>
      <p:sp>
        <p:nvSpPr>
          <p:cNvPr id="4" name="Slide Number Placeholder 3">
            <a:extLst>
              <a:ext uri="{FF2B5EF4-FFF2-40B4-BE49-F238E27FC236}">
                <a16:creationId xmlns:a16="http://schemas.microsoft.com/office/drawing/2014/main" id="{EEF2AB65-7A28-3D40-B860-07E33AA2F3FA}"/>
              </a:ext>
            </a:extLst>
          </p:cNvPr>
          <p:cNvSpPr>
            <a:spLocks noGrp="1"/>
          </p:cNvSpPr>
          <p:nvPr>
            <p:ph type="sldNum" sz="quarter" idx="10"/>
          </p:nvPr>
        </p:nvSpPr>
        <p:spPr/>
        <p:txBody>
          <a:bodyPr/>
          <a:lstStyle/>
          <a:p>
            <a:r>
              <a:rPr lang="en-US"/>
              <a:t>Page </a:t>
            </a:r>
            <a:fld id="{888928BD-9DD5-4B49-B597-3FD2BD4272DD}" type="slidenum">
              <a:rPr smtClean="0"/>
              <a:pPr/>
              <a:t>4</a:t>
            </a:fld>
            <a:endParaRPr dirty="0"/>
          </a:p>
        </p:txBody>
      </p:sp>
    </p:spTree>
    <p:extLst>
      <p:ext uri="{BB962C8B-B14F-4D97-AF65-F5344CB8AC3E}">
        <p14:creationId xmlns:p14="http://schemas.microsoft.com/office/powerpoint/2010/main" val="1606459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26F967-C1B1-2E43-8EFA-7467B6AD7017}"/>
              </a:ext>
            </a:extLst>
          </p:cNvPr>
          <p:cNvSpPr>
            <a:spLocks noGrp="1"/>
          </p:cNvSpPr>
          <p:nvPr>
            <p:ph type="title"/>
          </p:nvPr>
        </p:nvSpPr>
        <p:spPr>
          <a:xfrm>
            <a:off x="411480" y="356401"/>
            <a:ext cx="5933564" cy="594360"/>
          </a:xfrm>
        </p:spPr>
        <p:txBody>
          <a:bodyPr/>
          <a:lstStyle/>
          <a:p>
            <a:r>
              <a:rPr lang="en-US" dirty="0"/>
              <a:t>What’s New</a:t>
            </a:r>
          </a:p>
        </p:txBody>
      </p:sp>
      <p:sp>
        <p:nvSpPr>
          <p:cNvPr id="2" name="Slide Number Placeholder 1">
            <a:extLst>
              <a:ext uri="{FF2B5EF4-FFF2-40B4-BE49-F238E27FC236}">
                <a16:creationId xmlns:a16="http://schemas.microsoft.com/office/drawing/2014/main" id="{32B9BF9A-1DC4-4A40-B990-C2C3F5814935}"/>
              </a:ext>
            </a:extLst>
          </p:cNvPr>
          <p:cNvSpPr>
            <a:spLocks noGrp="1"/>
          </p:cNvSpPr>
          <p:nvPr>
            <p:ph type="sldNum" sz="quarter" idx="10"/>
          </p:nvPr>
        </p:nvSpPr>
        <p:spPr/>
        <p:txBody>
          <a:bodyPr/>
          <a:lstStyle/>
          <a:p>
            <a:r>
              <a:rPr lang="en-US">
                <a:latin typeface="Sage Text Light" panose="02010303040201060103" pitchFamily="2" charset="77"/>
              </a:rPr>
              <a:t>Page </a:t>
            </a:r>
            <a:fld id="{C801F209-6BE7-4AF7-9211-E3F7558EC97C}" type="slidenum">
              <a:rPr smtClean="0">
                <a:latin typeface="Sage Text Light" panose="02010303040201060103" pitchFamily="2" charset="77"/>
              </a:rPr>
              <a:pPr/>
              <a:t>5</a:t>
            </a:fld>
            <a:endParaRPr dirty="0">
              <a:latin typeface="Sage Text Light" panose="02010303040201060103" pitchFamily="2" charset="77"/>
            </a:endParaRPr>
          </a:p>
        </p:txBody>
      </p:sp>
      <p:sp>
        <p:nvSpPr>
          <p:cNvPr id="5" name="Text Placeholder 3">
            <a:extLst>
              <a:ext uri="{FF2B5EF4-FFF2-40B4-BE49-F238E27FC236}">
                <a16:creationId xmlns:a16="http://schemas.microsoft.com/office/drawing/2014/main" id="{1DD396F3-BAF1-6B10-D0BA-6619FE3BAA61}"/>
              </a:ext>
            </a:extLst>
          </p:cNvPr>
          <p:cNvSpPr txBox="1">
            <a:spLocks/>
          </p:cNvSpPr>
          <p:nvPr/>
        </p:nvSpPr>
        <p:spPr>
          <a:xfrm>
            <a:off x="411479" y="1033640"/>
            <a:ext cx="3048158" cy="761781"/>
          </a:xfrm>
          <a:prstGeom prst="rect">
            <a:avLst/>
          </a:prstGeom>
        </p:spPr>
        <p:txBody>
          <a:bodyPr/>
          <a:lstStyle>
            <a:lvl1pPr marL="228600" indent="-228600" algn="l" defTabSz="914400" rtl="0" eaLnBrk="1" latinLnBrk="0" hangingPunct="1">
              <a:lnSpc>
                <a:spcPct val="100000"/>
              </a:lnSpc>
              <a:spcBef>
                <a:spcPts val="10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1pPr>
            <a:lvl2pPr marL="342900" indent="-342900" algn="l" defTabSz="914400" rtl="0" eaLnBrk="1" latinLnBrk="0" hangingPunct="1">
              <a:lnSpc>
                <a:spcPct val="100000"/>
              </a:lnSpc>
              <a:spcBef>
                <a:spcPts val="5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2pPr>
            <a:lvl3pPr marL="685800" indent="-342900" algn="l" defTabSz="914400" rtl="0" eaLnBrk="1" latinLnBrk="0" hangingPunct="1">
              <a:lnSpc>
                <a:spcPct val="100000"/>
              </a:lnSpc>
              <a:spcBef>
                <a:spcPts val="500"/>
              </a:spcBef>
              <a:buFont typeface="Sage Text" panose="02010503040201060103" pitchFamily="50" charset="0"/>
              <a:buChar char="•"/>
              <a:defRPr lang="en-US" sz="1801" b="0" i="0" kern="1200" dirty="0" smtClean="0">
                <a:solidFill>
                  <a:schemeClr val="bg1"/>
                </a:solidFill>
                <a:latin typeface="Sage Text" panose="02010503040201060103" pitchFamily="2" charset="77"/>
                <a:ea typeface="+mn-ea"/>
                <a:cs typeface="+mn-cs"/>
              </a:defRPr>
            </a:lvl3pPr>
            <a:lvl4pPr marL="974725" indent="-285750" algn="l" defTabSz="914400" rtl="0" eaLnBrk="1" latinLnBrk="0" hangingPunct="1">
              <a:lnSpc>
                <a:spcPct val="100000"/>
              </a:lnSpc>
              <a:spcBef>
                <a:spcPts val="500"/>
              </a:spcBef>
              <a:buFont typeface="Sage Text" panose="02010503040201060103" pitchFamily="50" charset="0"/>
              <a:buChar char="•"/>
              <a:defRPr lang="en-US" sz="1600" b="0" i="0" kern="1200" dirty="0" smtClean="0">
                <a:solidFill>
                  <a:schemeClr val="bg1"/>
                </a:solidFill>
                <a:latin typeface="Sage Text" panose="02010503040201060103" pitchFamily="2" charset="77"/>
                <a:ea typeface="+mn-ea"/>
                <a:cs typeface="+mn-cs"/>
              </a:defRPr>
            </a:lvl4pPr>
            <a:lvl5pPr marL="1314450" indent="-285750" algn="l" defTabSz="914400" rtl="0" eaLnBrk="1" latinLnBrk="0" hangingPunct="1">
              <a:lnSpc>
                <a:spcPct val="100000"/>
              </a:lnSpc>
              <a:spcBef>
                <a:spcPts val="500"/>
              </a:spcBef>
              <a:buFont typeface="Sage Text" panose="02010503040201060103" pitchFamily="50" charset="0"/>
              <a:buChar char="•"/>
              <a:defRPr lang="en-US" sz="1400" b="0" i="0" kern="1200" dirty="0">
                <a:solidFill>
                  <a:schemeClr val="bg1"/>
                </a:solidFill>
                <a:latin typeface="Sage Text" panose="02010503040201060103" pitchFamily="2" charset="77"/>
                <a:ea typeface="+mn-ea"/>
                <a:cs typeface="+mn-cs"/>
              </a:defRPr>
            </a:lvl5pPr>
            <a:lvl6pPr marL="25146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9pPr>
          </a:lstStyle>
          <a:p>
            <a:pPr marL="0" indent="0">
              <a:buNone/>
            </a:pPr>
            <a:r>
              <a:rPr lang="en-US" sz="2400" dirty="0">
                <a:solidFill>
                  <a:srgbClr val="00D639"/>
                </a:solidFill>
              </a:rPr>
              <a:t>Application and SDK</a:t>
            </a:r>
          </a:p>
        </p:txBody>
      </p:sp>
    </p:spTree>
    <p:extLst>
      <p:ext uri="{BB962C8B-B14F-4D97-AF65-F5344CB8AC3E}">
        <p14:creationId xmlns:p14="http://schemas.microsoft.com/office/powerpoint/2010/main" val="3023662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What’s New</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Rebranding</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6</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pic>
        <p:nvPicPr>
          <p:cNvPr id="7" name="Picture 6">
            <a:extLst>
              <a:ext uri="{FF2B5EF4-FFF2-40B4-BE49-F238E27FC236}">
                <a16:creationId xmlns:a16="http://schemas.microsoft.com/office/drawing/2014/main" id="{B7A18071-4EA7-EBC6-7B43-9A32BEC20E54}"/>
              </a:ext>
            </a:extLst>
          </p:cNvPr>
          <p:cNvPicPr>
            <a:picLocks noChangeAspect="1"/>
          </p:cNvPicPr>
          <p:nvPr/>
        </p:nvPicPr>
        <p:blipFill>
          <a:blip r:embed="rId3"/>
          <a:stretch>
            <a:fillRect/>
          </a:stretch>
        </p:blipFill>
        <p:spPr>
          <a:xfrm>
            <a:off x="643757" y="1883039"/>
            <a:ext cx="5121596" cy="3429000"/>
          </a:xfrm>
          <a:prstGeom prst="rect">
            <a:avLst/>
          </a:prstGeom>
        </p:spPr>
      </p:pic>
      <p:pic>
        <p:nvPicPr>
          <p:cNvPr id="11" name="Picture 10">
            <a:extLst>
              <a:ext uri="{FF2B5EF4-FFF2-40B4-BE49-F238E27FC236}">
                <a16:creationId xmlns:a16="http://schemas.microsoft.com/office/drawing/2014/main" id="{356C19EC-857B-E13A-1C16-CE4FCDC481B3}"/>
              </a:ext>
            </a:extLst>
          </p:cNvPr>
          <p:cNvPicPr>
            <a:picLocks noChangeAspect="1"/>
          </p:cNvPicPr>
          <p:nvPr/>
        </p:nvPicPr>
        <p:blipFill>
          <a:blip r:embed="rId4"/>
          <a:stretch>
            <a:fillRect/>
          </a:stretch>
        </p:blipFill>
        <p:spPr>
          <a:xfrm>
            <a:off x="6476051" y="1912803"/>
            <a:ext cx="5189660" cy="3369473"/>
          </a:xfrm>
          <a:prstGeom prst="rect">
            <a:avLst/>
          </a:prstGeom>
        </p:spPr>
      </p:pic>
      <p:sp>
        <p:nvSpPr>
          <p:cNvPr id="12" name="TextBox 11">
            <a:extLst>
              <a:ext uri="{FF2B5EF4-FFF2-40B4-BE49-F238E27FC236}">
                <a16:creationId xmlns:a16="http://schemas.microsoft.com/office/drawing/2014/main" id="{AC18A9F8-423C-043F-96C7-158054C1BC42}"/>
              </a:ext>
            </a:extLst>
          </p:cNvPr>
          <p:cNvSpPr txBox="1"/>
          <p:nvPr/>
        </p:nvSpPr>
        <p:spPr>
          <a:xfrm>
            <a:off x="643756" y="5418363"/>
            <a:ext cx="11121521" cy="646331"/>
          </a:xfrm>
          <a:prstGeom prst="rect">
            <a:avLst/>
          </a:prstGeom>
          <a:noFill/>
        </p:spPr>
        <p:txBody>
          <a:bodyPr wrap="square" numCol="2" rtlCol="0">
            <a:spAutoFit/>
          </a:bodyPr>
          <a:lstStyle/>
          <a:p>
            <a:pPr marL="285664" indent="-285664">
              <a:buFont typeface="Arial" panose="020B0604020202020204" pitchFamily="34" charset="0"/>
              <a:buChar char="•"/>
            </a:pPr>
            <a:r>
              <a:rPr lang="en-CA" dirty="0"/>
              <a:t>New color schemes, styles, and icons</a:t>
            </a:r>
          </a:p>
          <a:p>
            <a:pPr marL="285664" indent="-285664">
              <a:buFont typeface="Arial" panose="020B0604020202020204" pitchFamily="34" charset="0"/>
              <a:buChar char="•"/>
            </a:pPr>
            <a:r>
              <a:rPr lang="en-CA" sz="1800" dirty="0"/>
              <a:t>No code changes require</a:t>
            </a:r>
            <a:r>
              <a:rPr lang="en-CA" dirty="0"/>
              <a:t>d</a:t>
            </a:r>
          </a:p>
          <a:p>
            <a:pPr marL="285664" indent="-285664">
              <a:buFont typeface="Arial" panose="020B0604020202020204" pitchFamily="34" charset="0"/>
              <a:buChar char="•"/>
            </a:pPr>
            <a:r>
              <a:rPr lang="en-CA" sz="1800" dirty="0"/>
              <a:t>Upgrade Wizard upgrades all styles and icons</a:t>
            </a:r>
          </a:p>
          <a:p>
            <a:pPr marL="285664" indent="-285664">
              <a:buFont typeface="Arial" panose="020B0604020202020204" pitchFamily="34" charset="0"/>
              <a:buChar char="•"/>
            </a:pPr>
            <a:r>
              <a:rPr lang="en-CA" dirty="0"/>
              <a:t>No developer work involved</a:t>
            </a:r>
            <a:endParaRPr lang="en-CA" sz="1800" dirty="0"/>
          </a:p>
        </p:txBody>
      </p:sp>
    </p:spTree>
    <p:extLst>
      <p:ext uri="{BB962C8B-B14F-4D97-AF65-F5344CB8AC3E}">
        <p14:creationId xmlns:p14="http://schemas.microsoft.com/office/powerpoint/2010/main" val="33391164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What’s New</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Complex Passwords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7</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pic>
        <p:nvPicPr>
          <p:cNvPr id="6" name="Picture 5">
            <a:extLst>
              <a:ext uri="{FF2B5EF4-FFF2-40B4-BE49-F238E27FC236}">
                <a16:creationId xmlns:a16="http://schemas.microsoft.com/office/drawing/2014/main" id="{6F9F5A8D-D260-FD72-A271-E0C294FDA1E0}"/>
              </a:ext>
            </a:extLst>
          </p:cNvPr>
          <p:cNvPicPr>
            <a:picLocks noChangeAspect="1"/>
          </p:cNvPicPr>
          <p:nvPr/>
        </p:nvPicPr>
        <p:blipFill>
          <a:blip r:embed="rId3"/>
          <a:stretch>
            <a:fillRect/>
          </a:stretch>
        </p:blipFill>
        <p:spPr>
          <a:xfrm>
            <a:off x="643756" y="1789165"/>
            <a:ext cx="4754440" cy="3930155"/>
          </a:xfrm>
          <a:prstGeom prst="rect">
            <a:avLst/>
          </a:prstGeom>
        </p:spPr>
      </p:pic>
      <p:sp>
        <p:nvSpPr>
          <p:cNvPr id="13" name="TextBox 12">
            <a:extLst>
              <a:ext uri="{FF2B5EF4-FFF2-40B4-BE49-F238E27FC236}">
                <a16:creationId xmlns:a16="http://schemas.microsoft.com/office/drawing/2014/main" id="{A018D019-CC33-58BB-F986-6A1FC9BF6292}"/>
              </a:ext>
            </a:extLst>
          </p:cNvPr>
          <p:cNvSpPr txBox="1"/>
          <p:nvPr/>
        </p:nvSpPr>
        <p:spPr>
          <a:xfrm>
            <a:off x="6246570" y="2198684"/>
            <a:ext cx="5580560" cy="3139321"/>
          </a:xfrm>
          <a:prstGeom prst="rect">
            <a:avLst/>
          </a:prstGeom>
          <a:noFill/>
        </p:spPr>
        <p:txBody>
          <a:bodyPr wrap="square" numCol="1" rtlCol="0">
            <a:spAutoFit/>
          </a:bodyPr>
          <a:lstStyle/>
          <a:p>
            <a:pPr marL="285664" indent="-285664">
              <a:buFont typeface="Arial" panose="020B0604020202020204" pitchFamily="34" charset="0"/>
              <a:buChar char="•"/>
            </a:pPr>
            <a:r>
              <a:rPr lang="en-CA" sz="1800" dirty="0"/>
              <a:t>Minimum 8 char</a:t>
            </a:r>
            <a:r>
              <a:rPr lang="en-CA" dirty="0"/>
              <a:t>acters</a:t>
            </a:r>
          </a:p>
          <a:p>
            <a:pPr marL="285664" indent="-285664">
              <a:buFont typeface="Arial" panose="020B0604020202020204" pitchFamily="34" charset="0"/>
              <a:buChar char="•"/>
            </a:pPr>
            <a:r>
              <a:rPr lang="en-CA" sz="1800" dirty="0"/>
              <a:t>1 </a:t>
            </a:r>
            <a:r>
              <a:rPr lang="en-CA" dirty="0"/>
              <a:t>upper and 1 lower alpha character</a:t>
            </a:r>
          </a:p>
          <a:p>
            <a:pPr marL="285664" indent="-285664">
              <a:buFont typeface="Arial" panose="020B0604020202020204" pitchFamily="34" charset="0"/>
              <a:buChar char="•"/>
            </a:pPr>
            <a:r>
              <a:rPr lang="en-CA" sz="1800" dirty="0"/>
              <a:t>1 numeric and 1 special character</a:t>
            </a:r>
          </a:p>
          <a:p>
            <a:pPr marL="285664" indent="-285664">
              <a:buFont typeface="Arial" panose="020B0604020202020204" pitchFamily="34" charset="0"/>
              <a:buChar char="•"/>
            </a:pPr>
            <a:r>
              <a:rPr lang="en-CA" dirty="0"/>
              <a:t>Special checkbox to enable this complexity has been removed in the Database Setup screen</a:t>
            </a:r>
          </a:p>
          <a:p>
            <a:pPr marL="285664" indent="-285664">
              <a:buFont typeface="Arial" panose="020B0604020202020204" pitchFamily="34" charset="0"/>
              <a:buChar char="•"/>
            </a:pPr>
            <a:r>
              <a:rPr lang="en-CA" sz="1800" dirty="0"/>
              <a:t>Case matters</a:t>
            </a:r>
          </a:p>
          <a:p>
            <a:pPr marL="285664" indent="-285664">
              <a:buFont typeface="Arial" panose="020B0604020202020204" pitchFamily="34" charset="0"/>
              <a:buChar char="•"/>
            </a:pPr>
            <a:r>
              <a:rPr lang="en-CA" sz="1800" dirty="0"/>
              <a:t>Code forcing </a:t>
            </a:r>
            <a:r>
              <a:rPr lang="en-CA" dirty="0"/>
              <a:t>case has been removed from all UI</a:t>
            </a:r>
          </a:p>
          <a:p>
            <a:pPr marL="285664" indent="-285664">
              <a:buFont typeface="Arial" panose="020B0604020202020204" pitchFamily="34" charset="0"/>
              <a:buChar char="•"/>
            </a:pPr>
            <a:r>
              <a:rPr lang="en-CA" dirty="0"/>
              <a:t>For non-complex passwords, backend will know to force case to upper since UI case statements have been removed</a:t>
            </a:r>
          </a:p>
          <a:p>
            <a:pPr marL="285664" indent="-285664">
              <a:buFont typeface="Arial" panose="020B0604020202020204" pitchFamily="34" charset="0"/>
              <a:buChar char="•"/>
            </a:pPr>
            <a:r>
              <a:rPr lang="en-CA" dirty="0"/>
              <a:t>Partner UI’s will require similar changes</a:t>
            </a:r>
          </a:p>
        </p:txBody>
      </p:sp>
    </p:spTree>
    <p:extLst>
      <p:ext uri="{BB962C8B-B14F-4D97-AF65-F5344CB8AC3E}">
        <p14:creationId xmlns:p14="http://schemas.microsoft.com/office/powerpoint/2010/main" val="29393205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What’s New</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Azure Components </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8</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pic>
        <p:nvPicPr>
          <p:cNvPr id="6" name="Picture 5">
            <a:extLst>
              <a:ext uri="{FF2B5EF4-FFF2-40B4-BE49-F238E27FC236}">
                <a16:creationId xmlns:a16="http://schemas.microsoft.com/office/drawing/2014/main" id="{6F9F5A8D-D260-FD72-A271-E0C294FDA1E0}"/>
              </a:ext>
            </a:extLst>
          </p:cNvPr>
          <p:cNvPicPr>
            <a:picLocks noChangeAspect="1"/>
          </p:cNvPicPr>
          <p:nvPr/>
        </p:nvPicPr>
        <p:blipFill>
          <a:blip r:embed="rId3"/>
          <a:stretch>
            <a:fillRect/>
          </a:stretch>
        </p:blipFill>
        <p:spPr>
          <a:xfrm>
            <a:off x="643756" y="1789165"/>
            <a:ext cx="4754440" cy="3930155"/>
          </a:xfrm>
          <a:prstGeom prst="rect">
            <a:avLst/>
          </a:prstGeom>
        </p:spPr>
      </p:pic>
      <p:sp>
        <p:nvSpPr>
          <p:cNvPr id="13" name="TextBox 12">
            <a:extLst>
              <a:ext uri="{FF2B5EF4-FFF2-40B4-BE49-F238E27FC236}">
                <a16:creationId xmlns:a16="http://schemas.microsoft.com/office/drawing/2014/main" id="{A018D019-CC33-58BB-F986-6A1FC9BF6292}"/>
              </a:ext>
            </a:extLst>
          </p:cNvPr>
          <p:cNvSpPr txBox="1"/>
          <p:nvPr/>
        </p:nvSpPr>
        <p:spPr>
          <a:xfrm>
            <a:off x="5906825" y="2198684"/>
            <a:ext cx="6156645" cy="2308324"/>
          </a:xfrm>
          <a:prstGeom prst="rect">
            <a:avLst/>
          </a:prstGeom>
          <a:noFill/>
        </p:spPr>
        <p:txBody>
          <a:bodyPr wrap="square" numCol="1" rtlCol="0">
            <a:spAutoFit/>
          </a:bodyPr>
          <a:lstStyle/>
          <a:p>
            <a:pPr marL="285664" indent="-285664">
              <a:buFont typeface="Arial" panose="020B0604020202020204" pitchFamily="34" charset="0"/>
              <a:buChar char="•"/>
            </a:pPr>
            <a:r>
              <a:rPr lang="en-CA" dirty="0"/>
              <a:t>Removing these components from Web Screens</a:t>
            </a:r>
          </a:p>
          <a:p>
            <a:pPr marL="285664" indent="-285664">
              <a:buFont typeface="Arial" panose="020B0604020202020204" pitchFamily="34" charset="0"/>
              <a:buChar char="•"/>
            </a:pPr>
            <a:r>
              <a:rPr lang="en-CA" dirty="0"/>
              <a:t>Target in 2013 was Azure</a:t>
            </a:r>
          </a:p>
          <a:p>
            <a:pPr marL="285664" indent="-285664">
              <a:buFont typeface="Arial" panose="020B0604020202020204" pitchFamily="34" charset="0"/>
              <a:buChar char="•"/>
            </a:pPr>
            <a:r>
              <a:rPr lang="en-CA" dirty="0"/>
              <a:t>Target in 2015 changed to On-Premise</a:t>
            </a:r>
          </a:p>
          <a:p>
            <a:pPr marL="285664" indent="-285664">
              <a:buFont typeface="Arial" panose="020B0604020202020204" pitchFamily="34" charset="0"/>
              <a:buChar char="•"/>
            </a:pPr>
            <a:r>
              <a:rPr lang="en-CA" dirty="0"/>
              <a:t>Kept around for compatibility and change of direction</a:t>
            </a:r>
          </a:p>
          <a:p>
            <a:pPr marL="285664" indent="-285664">
              <a:buFont typeface="Arial" panose="020B0604020202020204" pitchFamily="34" charset="0"/>
              <a:buChar char="•"/>
            </a:pPr>
            <a:r>
              <a:rPr lang="en-CA" dirty="0"/>
              <a:t>Recent changes to Azure Components makes keeping compatibility without usage is unrealistic</a:t>
            </a:r>
          </a:p>
          <a:p>
            <a:pPr marL="285664" indent="-285664">
              <a:buFont typeface="Arial" panose="020B0604020202020204" pitchFamily="34" charset="0"/>
              <a:buChar char="•"/>
            </a:pPr>
            <a:r>
              <a:rPr lang="en-CA" dirty="0"/>
              <a:t>No developer changes required</a:t>
            </a:r>
          </a:p>
          <a:p>
            <a:pPr marL="285664" indent="-285664">
              <a:buFont typeface="Arial" panose="020B0604020202020204" pitchFamily="34" charset="0"/>
              <a:buChar char="•"/>
            </a:pPr>
            <a:r>
              <a:rPr lang="en-CA" dirty="0"/>
              <a:t>Simply a heads up</a:t>
            </a:r>
          </a:p>
        </p:txBody>
      </p:sp>
    </p:spTree>
    <p:extLst>
      <p:ext uri="{BB962C8B-B14F-4D97-AF65-F5344CB8AC3E}">
        <p14:creationId xmlns:p14="http://schemas.microsoft.com/office/powerpoint/2010/main" val="1202426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What’s New</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FR for Web Delayed and SIRC Extended</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9</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3" name="TextBox 12">
            <a:extLst>
              <a:ext uri="{FF2B5EF4-FFF2-40B4-BE49-F238E27FC236}">
                <a16:creationId xmlns:a16="http://schemas.microsoft.com/office/drawing/2014/main" id="{A018D019-CC33-58BB-F986-6A1FC9BF6292}"/>
              </a:ext>
            </a:extLst>
          </p:cNvPr>
          <p:cNvSpPr txBox="1"/>
          <p:nvPr/>
        </p:nvSpPr>
        <p:spPr>
          <a:xfrm>
            <a:off x="5906825" y="2198684"/>
            <a:ext cx="6156645" cy="3416320"/>
          </a:xfrm>
          <a:prstGeom prst="rect">
            <a:avLst/>
          </a:prstGeom>
          <a:noFill/>
        </p:spPr>
        <p:txBody>
          <a:bodyPr wrap="square" numCol="1" rtlCol="0">
            <a:spAutoFit/>
          </a:bodyPr>
          <a:lstStyle/>
          <a:p>
            <a:pPr marL="285664" indent="-285664">
              <a:buFont typeface="Arial" panose="020B0604020202020204" pitchFamily="34" charset="0"/>
              <a:buChar char="•"/>
            </a:pPr>
            <a:r>
              <a:rPr lang="en-CA" dirty="0"/>
              <a:t>Financial Reporting (FR) for Web delayed</a:t>
            </a:r>
          </a:p>
          <a:p>
            <a:pPr marL="742864" lvl="1" indent="-285664">
              <a:buFont typeface="Arial" panose="020B0604020202020204" pitchFamily="34" charset="0"/>
              <a:buChar char="•"/>
            </a:pPr>
            <a:r>
              <a:rPr lang="en-CA" dirty="0"/>
              <a:t>Leveraged desktop implementation</a:t>
            </a:r>
          </a:p>
          <a:p>
            <a:pPr marL="742864" lvl="1" indent="-285664">
              <a:buFont typeface="Arial" panose="020B0604020202020204" pitchFamily="34" charset="0"/>
              <a:buChar char="•"/>
            </a:pPr>
            <a:r>
              <a:rPr lang="en-CA" dirty="0"/>
              <a:t>Ability to use templates created in desktop</a:t>
            </a:r>
          </a:p>
          <a:p>
            <a:pPr marL="742864" lvl="1" indent="-285664">
              <a:buFont typeface="Arial" panose="020B0604020202020204" pitchFamily="34" charset="0"/>
              <a:buChar char="•"/>
            </a:pPr>
            <a:r>
              <a:rPr lang="en-CA" dirty="0"/>
              <a:t>Got it working “almost” all of the time</a:t>
            </a:r>
          </a:p>
          <a:p>
            <a:pPr marL="742864" lvl="1" indent="-285664">
              <a:buFont typeface="Arial" panose="020B0604020202020204" pitchFamily="34" charset="0"/>
              <a:buChar char="•"/>
            </a:pPr>
            <a:r>
              <a:rPr lang="en-CA" dirty="0"/>
              <a:t>Some scenarios caused failures</a:t>
            </a:r>
          </a:p>
          <a:p>
            <a:pPr marL="742864" lvl="1" indent="-285664">
              <a:buFont typeface="Arial" panose="020B0604020202020204" pitchFamily="34" charset="0"/>
              <a:buChar char="•"/>
            </a:pPr>
            <a:r>
              <a:rPr lang="en-CA" dirty="0"/>
              <a:t>Leveraging Excel on server</a:t>
            </a:r>
          </a:p>
          <a:p>
            <a:pPr marL="742864" lvl="1" indent="-285664">
              <a:buFont typeface="Arial" panose="020B0604020202020204" pitchFamily="34" charset="0"/>
              <a:buChar char="•"/>
            </a:pPr>
            <a:r>
              <a:rPr lang="en-CA" dirty="0"/>
              <a:t>Working with Microsoft on short-term and long-term implementation strategy</a:t>
            </a:r>
          </a:p>
          <a:p>
            <a:pPr marL="285664" indent="-285664">
              <a:buFont typeface="Arial" panose="020B0604020202020204" pitchFamily="34" charset="0"/>
              <a:buChar char="•"/>
            </a:pPr>
            <a:r>
              <a:rPr lang="en-CA" dirty="0"/>
              <a:t>Sage Intelligence Reporting Cloud (SIRC) Extended</a:t>
            </a:r>
          </a:p>
          <a:p>
            <a:pPr marL="742864" lvl="1" indent="-285664">
              <a:buFont typeface="Arial" panose="020B0604020202020204" pitchFamily="34" charset="0"/>
              <a:buChar char="•"/>
            </a:pPr>
            <a:r>
              <a:rPr lang="en-CA" dirty="0"/>
              <a:t>SIRC was to be deprecated in Sage 300 2023</a:t>
            </a:r>
          </a:p>
          <a:p>
            <a:pPr marL="742864" lvl="1" indent="-285664">
              <a:buFont typeface="Arial" panose="020B0604020202020204" pitchFamily="34" charset="0"/>
              <a:buChar char="•"/>
            </a:pPr>
            <a:r>
              <a:rPr lang="en-CA" dirty="0"/>
              <a:t>Due to FR for Web delay, it has been extended</a:t>
            </a:r>
          </a:p>
          <a:p>
            <a:pPr marL="285664" indent="-285664">
              <a:buFont typeface="Arial" panose="020B0604020202020204" pitchFamily="34" charset="0"/>
              <a:buChar char="•"/>
            </a:pPr>
            <a:r>
              <a:rPr lang="en-CA" dirty="0"/>
              <a:t>Simply a heads up</a:t>
            </a:r>
          </a:p>
        </p:txBody>
      </p:sp>
      <p:pic>
        <p:nvPicPr>
          <p:cNvPr id="8" name="Picture 7">
            <a:extLst>
              <a:ext uri="{FF2B5EF4-FFF2-40B4-BE49-F238E27FC236}">
                <a16:creationId xmlns:a16="http://schemas.microsoft.com/office/drawing/2014/main" id="{674D2A32-4673-DD57-017D-ECB1CF806B61}"/>
              </a:ext>
            </a:extLst>
          </p:cNvPr>
          <p:cNvPicPr>
            <a:picLocks noChangeAspect="1"/>
          </p:cNvPicPr>
          <p:nvPr/>
        </p:nvPicPr>
        <p:blipFill>
          <a:blip r:embed="rId3"/>
          <a:stretch>
            <a:fillRect/>
          </a:stretch>
        </p:blipFill>
        <p:spPr>
          <a:xfrm>
            <a:off x="1172547" y="2198679"/>
            <a:ext cx="3377420" cy="3377420"/>
          </a:xfrm>
          <a:prstGeom prst="rect">
            <a:avLst/>
          </a:prstGeom>
        </p:spPr>
      </p:pic>
    </p:spTree>
    <p:extLst>
      <p:ext uri="{BB962C8B-B14F-4D97-AF65-F5344CB8AC3E}">
        <p14:creationId xmlns:p14="http://schemas.microsoft.com/office/powerpoint/2010/main" val="1923222273"/>
      </p:ext>
    </p:extLst>
  </p:cSld>
  <p:clrMapOvr>
    <a:masterClrMapping/>
  </p:clrMapOvr>
</p:sld>
</file>

<file path=ppt/theme/theme1.xml><?xml version="1.0" encoding="utf-8"?>
<a:theme xmlns:a="http://schemas.openxmlformats.org/drawingml/2006/main" name="Office Theme">
  <a:themeElements>
    <a:clrScheme name="Sage 2022 PPT template">
      <a:dk1>
        <a:srgbClr val="000000"/>
      </a:dk1>
      <a:lt1>
        <a:srgbClr val="FFFFFF"/>
      </a:lt1>
      <a:dk2>
        <a:srgbClr val="00D639"/>
      </a:dk2>
      <a:lt2>
        <a:srgbClr val="FFFFFF"/>
      </a:lt2>
      <a:accent1>
        <a:srgbClr val="00A65C"/>
      </a:accent1>
      <a:accent2>
        <a:srgbClr val="006362"/>
      </a:accent2>
      <a:accent3>
        <a:srgbClr val="00293F"/>
      </a:accent3>
      <a:accent4>
        <a:srgbClr val="003D3C"/>
      </a:accent4>
      <a:accent5>
        <a:srgbClr val="003652"/>
      </a:accent5>
      <a:accent6>
        <a:srgbClr val="001C2D"/>
      </a:accent6>
      <a:hlink>
        <a:srgbClr val="00A02B"/>
      </a:hlink>
      <a:folHlink>
        <a:srgbClr val="00D639"/>
      </a:folHlink>
    </a:clrScheme>
    <a:fontScheme name="Sage New Brand_Mar2022">
      <a:majorFont>
        <a:latin typeface="Sage Headline Black"/>
        <a:ea typeface=""/>
        <a:cs typeface=""/>
      </a:majorFont>
      <a:minorFont>
        <a:latin typeface="Sage Tex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38100" cap="rnd">
          <a:solidFill>
            <a:schemeClr val="tx2"/>
          </a:solidFill>
          <a:round/>
        </a:ln>
      </a:spPr>
      <a:bodyPr rtlCol="0" anchor="ctr"/>
      <a:lstStyle>
        <a:defPPr algn="ctr">
          <a:defRPr sz="1200" b="1" dirty="0" err="1">
            <a:solidFill>
              <a:schemeClr val="tx1"/>
            </a:solidFill>
            <a:latin typeface="Sage Text" panose="02010503040201060103" pitchFamily="2" charset="77"/>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tx2"/>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600" b="0" i="0" dirty="0" err="1" smtClean="0">
            <a:solidFill>
              <a:schemeClr val="tx1"/>
            </a:solidFill>
            <a:latin typeface="Sage Text" panose="02010503040201060103" pitchFamily="2" charset="77"/>
          </a:defRPr>
        </a:defPPr>
      </a:lstStyle>
    </a:txDef>
  </a:objectDefaults>
  <a:extraClrSchemeLst/>
  <a:extLst>
    <a:ext uri="{05A4C25C-085E-4340-85A3-A5531E510DB2}">
      <thm15:themeFamily xmlns:thm15="http://schemas.microsoft.com/office/thememl/2012/main" name="Presentation1" id="{01E03AEB-C29B-1A42-B938-A236DE6A277A}" vid="{65C6A350-D52B-C749-8446-4ADD4E5F0B1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Sage Text"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4560</TotalTime>
  <Words>2493</Words>
  <Application>Microsoft Office PowerPoint</Application>
  <PresentationFormat>Widescreen</PresentationFormat>
  <Paragraphs>345</Paragraphs>
  <Slides>36</Slides>
  <Notes>18</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36</vt:i4>
      </vt:variant>
    </vt:vector>
  </HeadingPairs>
  <TitlesOfParts>
    <vt:vector size="43" baseType="lpstr">
      <vt:lpstr>Sage Text Light</vt:lpstr>
      <vt:lpstr>Sage Text</vt:lpstr>
      <vt:lpstr>Consolas</vt:lpstr>
      <vt:lpstr>Sage Headline Black</vt:lpstr>
      <vt:lpstr>Arial</vt:lpstr>
      <vt:lpstr>Office Theme</vt:lpstr>
      <vt:lpstr>Paintbrush Picture</vt:lpstr>
      <vt:lpstr>Sage 300 Technical Session After The Basics</vt:lpstr>
      <vt:lpstr>Table of contents</vt:lpstr>
      <vt:lpstr>Welcome</vt:lpstr>
      <vt:lpstr>Welcome</vt:lpstr>
      <vt:lpstr>What’s New</vt:lpstr>
      <vt:lpstr>What’s New</vt:lpstr>
      <vt:lpstr>What’s New</vt:lpstr>
      <vt:lpstr>What’s New</vt:lpstr>
      <vt:lpstr>What’s New</vt:lpstr>
      <vt:lpstr>What’s New</vt:lpstr>
      <vt:lpstr>Upcoming Items</vt:lpstr>
      <vt:lpstr>Upcoming Items</vt:lpstr>
      <vt:lpstr>Upcoming Items</vt:lpstr>
      <vt:lpstr>Upcoming Items</vt:lpstr>
      <vt:lpstr>Upcoming Items</vt:lpstr>
      <vt:lpstr>Upcoming Items</vt:lpstr>
      <vt:lpstr>Upcoming Items</vt:lpstr>
      <vt:lpstr>Upcoming Items</vt:lpstr>
      <vt:lpstr>Upcoming Items</vt:lpstr>
      <vt:lpstr>Upcoming Items</vt:lpstr>
      <vt:lpstr>Upcoming Items</vt:lpstr>
      <vt:lpstr>Upcoming Items</vt:lpstr>
      <vt:lpstr>Upcoming Items</vt:lpstr>
      <vt:lpstr>Upcoming Items</vt:lpstr>
      <vt:lpstr>Information Sharing</vt:lpstr>
      <vt:lpstr>Information Sharing</vt:lpstr>
      <vt:lpstr>Information Sharing</vt:lpstr>
      <vt:lpstr>Information Sharing</vt:lpstr>
      <vt:lpstr>Information Sharing</vt:lpstr>
      <vt:lpstr>Information Sharing</vt:lpstr>
      <vt:lpstr>Information Sharing</vt:lpstr>
      <vt:lpstr>Information Sharing</vt:lpstr>
      <vt:lpstr>Information Sharing</vt:lpstr>
      <vt:lpstr>Declarative Report Framework</vt:lpstr>
      <vt:lpstr>Roundtable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Sage brand PowerPoint template</dc:title>
  <dc:creator>DeForest, Jennifer</dc:creator>
  <cp:lastModifiedBy>Thomas, John</cp:lastModifiedBy>
  <cp:revision>126</cp:revision>
  <dcterms:created xsi:type="dcterms:W3CDTF">2022-05-24T17:10:57Z</dcterms:created>
  <dcterms:modified xsi:type="dcterms:W3CDTF">2022-09-10T20:08:04Z</dcterms:modified>
</cp:coreProperties>
</file>

<file path=docProps/thumbnail.jpeg>
</file>